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66" r:id="rId3"/>
    <p:sldId id="385" r:id="rId4"/>
    <p:sldId id="369" r:id="rId5"/>
    <p:sldId id="371" r:id="rId6"/>
    <p:sldId id="372" r:id="rId7"/>
    <p:sldId id="376" r:id="rId8"/>
    <p:sldId id="377" r:id="rId9"/>
    <p:sldId id="392" r:id="rId10"/>
    <p:sldId id="378" r:id="rId11"/>
    <p:sldId id="396" r:id="rId12"/>
    <p:sldId id="395" r:id="rId13"/>
    <p:sldId id="379" r:id="rId14"/>
    <p:sldId id="380" r:id="rId15"/>
    <p:sldId id="381" r:id="rId16"/>
    <p:sldId id="382" r:id="rId17"/>
    <p:sldId id="388" r:id="rId18"/>
    <p:sldId id="394" r:id="rId19"/>
    <p:sldId id="389" r:id="rId20"/>
    <p:sldId id="383" r:id="rId21"/>
    <p:sldId id="384" r:id="rId22"/>
    <p:sldId id="387" r:id="rId23"/>
    <p:sldId id="386" r:id="rId24"/>
    <p:sldId id="390" r:id="rId25"/>
    <p:sldId id="393" r:id="rId26"/>
    <p:sldId id="39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4E0A6-691C-4E8D-93B3-5ABAFE1632A9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CE5E8-7C88-4775-9B79-0A4193FBD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06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34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7B4F6-E3E6-053D-C1D4-7795F9036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2D3A84E-F3AA-F73F-C9CE-6095020CB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D1340F5-2041-880F-7267-B67174870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43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F26AF-3BEA-64F2-7A79-72A2AD49F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905D9F3-A661-04FB-DA32-82DF2622E3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C16DE02-3577-FD07-064E-BFD89A62A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828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18326-0905-874E-ED2E-855B632FA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7BEF382-F6A8-BB81-B67F-28F4FB535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E66E6F5-411E-6751-7609-735213F43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840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634F6-3CE6-8CDD-C3C7-2B70C6F20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7FAE38F-7A3E-568D-FB69-33D834BAF7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B80377F-4ED3-BECC-E904-CC8C67A0E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110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ADE88-4DD7-7858-88E8-DBDA30703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291DCEA-2B32-4B13-AC1A-39CFF8CDB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EC83FC7-5497-1E84-5862-1A25B43F0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395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1D356-4C52-C52A-6A2A-EDE25A319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175D92B-4A82-185D-6B38-1FD490FD1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F9D7BDF-474E-BD82-DED3-0691812CD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460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D488E-4264-EE6F-2FB9-8B2F6E4D9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E6E0576-7308-DB67-5F04-75772AAC00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E248347-3020-063D-38B0-488A03339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118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E70B0-FD11-38FA-C5CC-E8357557F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03762D2-E632-D533-B7D5-A37524424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5A11EF7-DCAC-2282-7212-640AAF7F3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054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A5D3B-549B-4249-0E83-1CAB5B762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A7A1013-B06E-2B37-F9E4-76BA3DBE6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D6A4626-17B8-3282-06B8-440AE9584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949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A9FE1-5A76-CA83-1322-DFAB1DD93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A40A45E-5C46-BE8C-E767-A12D716D6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68D55DC-7CE1-C4A8-B724-63493F32E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92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4AF46-457D-2BAC-D7C5-F5A9AC649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FAFAAD6-2C05-5517-E726-23863099AC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5D560FE-F849-8A01-CF8E-92E0586A1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153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73B9E-FDC3-6AFE-16C7-CAB232E3D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EC87E26-74AA-99B8-21CD-A7DDAA0F2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B421C94-3106-5EEF-BE0C-C38705B13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118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D8992-DFC1-8CCD-FE44-FA1C2B8EC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FD8AC8F-8128-6166-C149-1647E157C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DAF1693-A848-3376-B183-5481942B6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524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FCAF5-A2A9-7D5C-D192-B2BD242CD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B142EA0-EA49-A49B-2F37-85DAFE568E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534596B-5C71-0833-2B91-E9C498D00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203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197C5-9CE0-AAC8-122A-FE149B683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75557AE-2BDB-CC81-306A-96BF1092C0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00869F-092B-48D0-72F2-FE6C92218B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646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7DB39-70A5-1F7A-E892-2C9F256F9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0847982-3AEE-1A2B-1634-CC5B8CBAB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8321C7F-3F77-F0B0-584C-C43819F7D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228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7AAEF-F3EE-EDB3-C3D1-0D6F62A3B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3FF3114-3F3B-AD95-7AB0-28ABEA0BB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3B5FF16-D445-1954-33E7-E0D7A2174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05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CDA27-480B-E8AB-1201-5252CFDB5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9053A5B-E1F7-CE95-1ACC-689CC30F7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FFF55F1-DEDB-2A07-D2D7-87E1DBCD3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85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BAD81-3823-B768-4DA0-74A5B7912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63B9B31-5B8F-6C70-AC5D-F085FD49A7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8E01F57-BAC5-ECBB-037D-5D8B4217E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324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3C357-7202-5F6A-6D89-E3DFBB042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3100BBF-EB2E-9498-E2B1-433B74FF6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B202F90-276C-F2AB-2556-5A9801D9D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360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1982C-2A03-4CA8-6404-4C429D3DB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1BDE74C-23C5-8524-29A3-301D4A98B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6DC5A5-A588-9C64-5F56-BF1095697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996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61EB4-D6EB-6483-7CED-D7255B0A6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7DEF565-926F-9AB6-98E0-FC0B8791F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07FE07F-0FCC-5A35-3DCF-4833F27C3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74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CDF42-698F-0D1A-569C-952050D5D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8275748-D71D-550B-D54B-17107381D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6ADBEEF-FFD5-02B1-72C3-F4812985E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567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CDF28-880E-DF0F-52C1-A2A9A64D7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F3EF86B-339D-862C-98F3-77C34887B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189DE2D-ED79-A352-38AE-1084332CF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32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45EB6-50DC-44C3-AA08-E5BE0FAE4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1916CA-C3D5-4FC4-9FFD-637188E56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2EA750-5526-4652-8151-17A43ACE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1F5A-596A-450A-AB2A-A90054E486F6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6B210D-479F-411A-B71C-DE65229E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94597-97BB-4510-BF69-FCB32506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8F2-F2AD-4EFC-BCD0-D524ED24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4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4B953-10CE-447E-B252-CB2850F4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F2FB4F-8024-41D7-BE0F-EFD2F70E0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76F7E-2113-486B-95C3-1967E66F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1F5A-596A-450A-AB2A-A90054E486F6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B29585-C518-42BB-8B7F-487357F1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F214D-DBFC-47F0-B712-73C0DFAA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8F2-F2AD-4EFC-BCD0-D524ED24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97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7E49DF-2C06-4AAA-A359-D77453EE9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517BED-9242-4AEB-9BE1-3F0EAFEC6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64926C-8101-45F2-B1B5-7D60C5E4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1F5A-596A-450A-AB2A-A90054E486F6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F9DCD6-C4A7-42AC-B4B6-B16C576C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1047F-F6CA-4F9E-9833-F16D1417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8F2-F2AD-4EFC-BCD0-D524ED24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0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5" y="609601"/>
            <a:ext cx="8676223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5" y="3886200"/>
            <a:ext cx="8676223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B4137-B24E-418C-94F7-76294E2078A1}" type="datetime1">
              <a:rPr lang="ru-RU" smtClean="0">
                <a:solidFill>
                  <a:prstClr val="white">
                    <a:lumMod val="75000"/>
                  </a:prstClr>
                </a:solidFill>
              </a:rPr>
              <a:t>04.05.2026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3D50B-45A5-46C1-BFFC-61983D32719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33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FE6BA-14AD-450C-918A-03ACD0DE8D45}" type="datetime1">
              <a:rPr lang="ru-RU" smtClean="0">
                <a:solidFill>
                  <a:prstClr val="white">
                    <a:lumMod val="75000"/>
                  </a:prstClr>
                </a:solidFill>
              </a:rPr>
              <a:t>04.05.2026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373E5-90BD-499A-9159-A68CCC5D3FCB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82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6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8CE7B-8476-496A-A907-2614315A781E}" type="datetime1">
              <a:rPr lang="ru-RU" smtClean="0">
                <a:solidFill>
                  <a:prstClr val="white">
                    <a:lumMod val="75000"/>
                  </a:prstClr>
                </a:solidFill>
              </a:rPr>
              <a:t>04.05.2026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A530A-8EA2-43B0-9B2D-A020382ED1D0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6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7002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30965-2305-4E4C-A272-27E70A1A8D67}" type="datetime1">
              <a:rPr lang="ru-RU" smtClean="0">
                <a:solidFill>
                  <a:prstClr val="white">
                    <a:lumMod val="75000"/>
                  </a:prstClr>
                </a:solidFill>
              </a:rPr>
              <a:t>04.05.2026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8682A-30F2-4EF5-A0C4-856A5312C591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1" y="2658535"/>
            <a:ext cx="4588931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5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2"/>
            <a:ext cx="4604280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4" y="3243265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BA7E5-4FDA-433B-9EA2-9D0F41DE4D87}" type="datetime1">
              <a:rPr lang="ru-RU" smtClean="0">
                <a:solidFill>
                  <a:prstClr val="white">
                    <a:lumMod val="75000"/>
                  </a:prstClr>
                </a:solidFill>
              </a:rPr>
              <a:t>04.05.2026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D49-B67D-4C72-8E51-CF8CD5B9E73F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99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9BFBF9-8C6B-4F58-8BFB-11040B27588F}" type="datetime1">
              <a:rPr lang="ru-RU" smtClean="0">
                <a:solidFill>
                  <a:prstClr val="white">
                    <a:lumMod val="75000"/>
                  </a:prstClr>
                </a:solidFill>
              </a:rPr>
              <a:t>04.05.2026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B50FD-09F2-4366-833A-DDFCFE701D62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9EAB4-A694-4686-BBE7-37C8907A7F58}" type="datetime1">
              <a:rPr lang="ru-RU" smtClean="0">
                <a:solidFill>
                  <a:prstClr val="white">
                    <a:lumMod val="75000"/>
                  </a:prstClr>
                </a:solidFill>
              </a:rPr>
              <a:t>04.05.2026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03CB9-8349-4A72-8E1D-90428BCD5320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28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6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3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6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DE70CE-CC4D-4C32-8697-96179B23ACEC}" type="datetime1">
              <a:rPr lang="ru-RU" smtClean="0">
                <a:solidFill>
                  <a:prstClr val="white">
                    <a:lumMod val="75000"/>
                  </a:prstClr>
                </a:solidFill>
              </a:rPr>
              <a:t>04.05.2026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18DD3-8873-443D-AA2F-8812A03DD086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9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CEE56-4F9C-423D-9EBA-DC9DD060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AE8A81-1F56-431F-863D-2A65E7E99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2F6D5-9C8E-499E-BC87-CEFA9A72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1F5A-596A-450A-AB2A-A90054E486F6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374A58-CBAF-4972-8B89-474E5976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6A2632-3C1E-494E-8DCB-5C791E7F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8F2-F2AD-4EFC-BCD0-D524ED24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88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6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7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6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6"/>
            <a:ext cx="914400" cy="365125"/>
          </a:xfrm>
        </p:spPr>
        <p:txBody>
          <a:bodyPr/>
          <a:lstStyle/>
          <a:p>
            <a:pPr>
              <a:defRPr/>
            </a:pPr>
            <a:fld id="{11A3E03C-FC33-4FD0-8141-074C8895105D}" type="datetime1">
              <a:rPr lang="ru-RU" smtClean="0">
                <a:solidFill>
                  <a:prstClr val="white">
                    <a:lumMod val="75000"/>
                  </a:prstClr>
                </a:solidFill>
              </a:rPr>
              <a:t>04.05.2026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6"/>
            <a:ext cx="5105400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7" y="5883276"/>
            <a:ext cx="322567" cy="365125"/>
          </a:xfrm>
        </p:spPr>
        <p:txBody>
          <a:bodyPr/>
          <a:lstStyle/>
          <a:p>
            <a:pPr>
              <a:defRPr/>
            </a:pPr>
            <a:fld id="{74D48F71-826B-4DF4-B98B-630591075D90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30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B9CCE1-DB74-467B-BBE9-64AD473323EA}" type="datetime1">
              <a:rPr lang="ru-RU" smtClean="0">
                <a:solidFill>
                  <a:prstClr val="white">
                    <a:lumMod val="75000"/>
                  </a:prstClr>
                </a:solidFill>
              </a:rPr>
              <a:t>04.05.2026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4F985-7F8E-40A7-A66A-E1D55F591C30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04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7" y="609603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E2CF1-2A17-47F2-B2BD-879C24ABE958}" type="datetime1">
              <a:rPr lang="ru-RU" smtClean="0">
                <a:solidFill>
                  <a:prstClr val="white">
                    <a:lumMod val="75000"/>
                  </a:prstClr>
                </a:solidFill>
              </a:rPr>
              <a:t>04.05.2026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4F985-7F8E-40A7-A66A-E1D55F591C30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30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base">
              <a:spcAft>
                <a:spcPct val="0"/>
              </a:spcAft>
            </a:pPr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609603"/>
            <a:ext cx="9296399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774008-68C9-4AE0-ACE0-40472C7959FF}" type="datetime1">
              <a:rPr lang="ru-RU" smtClean="0">
                <a:solidFill>
                  <a:prstClr val="white">
                    <a:lumMod val="75000"/>
                  </a:prstClr>
                </a:solidFill>
              </a:rPr>
              <a:t>04.05.2026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4F985-7F8E-40A7-A66A-E1D55F591C30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03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16464-8461-45E8-9DE4-AF506D7E12FC}" type="datetime1">
              <a:rPr lang="ru-RU" smtClean="0">
                <a:solidFill>
                  <a:prstClr val="white">
                    <a:lumMod val="75000"/>
                  </a:prstClr>
                </a:solidFill>
              </a:rPr>
              <a:t>04.05.2026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4F985-7F8E-40A7-A66A-E1D55F591C30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80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base">
              <a:spcAft>
                <a:spcPct val="0"/>
              </a:spcAft>
            </a:pPr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609603"/>
            <a:ext cx="9296399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1834D6-3720-4E7C-AC6E-DF3ECA248B0C}" type="datetime1">
              <a:rPr lang="ru-RU" smtClean="0">
                <a:solidFill>
                  <a:prstClr val="white">
                    <a:lumMod val="75000"/>
                  </a:prstClr>
                </a:solidFill>
              </a:rPr>
              <a:t>04.05.2026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4F985-7F8E-40A7-A66A-E1D55F591C30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25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7" y="609603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0C0B88-1403-4BED-9A9E-DFC48D3025DA}" type="datetime1">
              <a:rPr lang="ru-RU" smtClean="0">
                <a:solidFill>
                  <a:prstClr val="white">
                    <a:lumMod val="75000"/>
                  </a:prstClr>
                </a:solidFill>
              </a:rPr>
              <a:t>04.05.2026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4F985-7F8E-40A7-A66A-E1D55F591C30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01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7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DE5BCC-B7B4-4447-BA7C-AE886412492E}" type="datetime1">
              <a:rPr lang="ru-RU" smtClean="0">
                <a:solidFill>
                  <a:prstClr val="white">
                    <a:lumMod val="75000"/>
                  </a:prstClr>
                </a:solidFill>
              </a:rPr>
              <a:t>04.05.2026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9F35B-7CF5-4B61-8F5E-914CDA613504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85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7" y="609602"/>
            <a:ext cx="2210515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EF2E1-652E-4084-8964-819169310CF0}" type="datetime1">
              <a:rPr lang="ru-RU" smtClean="0">
                <a:solidFill>
                  <a:prstClr val="white">
                    <a:lumMod val="75000"/>
                  </a:prstClr>
                </a:solidFill>
              </a:rPr>
              <a:t>04.05.2026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A6D46-8D1F-40B3-B811-42AFEFFC49DE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3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54F05-94A9-48CA-99B6-6A85BCC6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687248-D223-4221-8398-867DD4EE9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1DBA93-DA34-48A2-A7DC-D5ADE46E1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1F5A-596A-450A-AB2A-A90054E486F6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20B4E3-52A6-4D9B-A4A7-110FE435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8DDC0-0EF0-4825-970A-B981068C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8F2-F2AD-4EFC-BCD0-D524ED24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7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C19D0-8C9C-443C-A9A1-9F46C3F09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B068C-0951-4DE4-BB2D-BF34856D4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C0BFA-1C35-4AA9-9686-941446506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9D4CA2-4D3C-4774-8F5E-B72CD9847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1F5A-596A-450A-AB2A-A90054E486F6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7B7057-63D0-4971-A170-166B47BD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A2602-5C38-4B92-95DF-212289F0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8F2-F2AD-4EFC-BCD0-D524ED24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26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ABDAB-4E23-45DC-9DE8-853DD280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1C6095-EB0C-44A4-94AB-22A2D2F0F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22103-8290-42BC-A502-E6A7BA4BE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14BA0-949D-40AB-A6C1-4A5E4150A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BA0783-AD5F-4234-8B17-4586D0559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A6B2DB-D801-4814-AFFD-15E6D32D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1F5A-596A-450A-AB2A-A90054E486F6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4697424-883D-41F9-BD0C-E67FD4F78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7087CD-7F2D-4A25-8BAD-F58DD368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8F2-F2AD-4EFC-BCD0-D524ED24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80BBB-F7D3-4151-88A5-58F7C242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C05A98-86B9-4F70-85C6-C375181E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1F5A-596A-450A-AB2A-A90054E486F6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60BBE3-83E6-468D-B168-1F93818F8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C7DD08-19F0-44A1-BE75-7B44909A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8F2-F2AD-4EFC-BCD0-D524ED24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2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BF4300-DA5D-4F3C-BBE9-ACBD05CF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1F5A-596A-450A-AB2A-A90054E486F6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1BE3B8-CD2C-46CC-80F9-C863DA87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B17ED3-9243-44F4-B2FC-C01AB8BE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8F2-F2AD-4EFC-BCD0-D524ED24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3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864D7-7770-444E-8BF3-A457D849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6B84AE-979C-41FD-ADCC-744100FB6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886F77-DCC4-4D31-8A12-04F9FD5C7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206561-71EB-49F4-9185-80B9E3E7B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1F5A-596A-450A-AB2A-A90054E486F6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C3CDF-DC1A-4B11-83EE-8ACC23A3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2F2D99-F9B6-4F92-9DBF-5561B508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8F2-F2AD-4EFC-BCD0-D524ED24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1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DBD79-50D0-427E-BC5B-82B9782E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0DA81B-95FB-4D2E-8A1D-53711D99E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6797CB-501C-4359-8BA3-97A56E287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85B7C0-8E1C-4048-B00B-CAD45E84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1F5A-596A-450A-AB2A-A90054E486F6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3183B2-A28C-435E-8588-6CC59F2F9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6A617-04C7-4091-8D12-BFB82A8C0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38F2-F2AD-4EFC-BCD0-D524ED24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59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50C9F-96BE-450D-B162-F5CF2687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2A4F8A-B0B5-4608-83D5-D4E86806F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C574-CFF2-4983-A10D-80F9E704E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1F5A-596A-450A-AB2A-A90054E486F6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5DD928-70D4-44FB-A1DB-30D13F0FC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F3E890-A14C-4899-8EF9-DBEA43C27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A38F2-F2AD-4EFC-BCD0-D524ED24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1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2000"/>
              </a:schemeClr>
            </a:gs>
            <a:gs pos="93000">
              <a:srgbClr val="002060"/>
            </a:gs>
            <a:gs pos="76000">
              <a:srgbClr val="002060"/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7" y="609600"/>
            <a:ext cx="99059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7" y="2667002"/>
            <a:ext cx="99059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6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8672D7-F492-46F3-AC87-3DEDE98431A7}" type="datetime1">
              <a:rPr lang="ru-RU" smtClean="0">
                <a:solidFill>
                  <a:prstClr val="white">
                    <a:lumMod val="75000"/>
                  </a:prstClr>
                </a:solidFill>
              </a:rPr>
              <a:t>04.05.2026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6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4" y="5883276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4F985-7F8E-40A7-A66A-E1D55F591C30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09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0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rait.ru/bcode/585321" TargetMode="External"/><Relationship Id="rId3" Type="http://schemas.openxmlformats.org/officeDocument/2006/relationships/notesSlide" Target="../notesSlides/notesSlide1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notesSlide" Target="../notesSlides/notesSlide1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notesSlide" Target="../notesSlides/notesSlide1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notesSlide" Target="../notesSlides/notesSlide1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notesSlide" Target="../notesSlides/notesSlide1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notesSlide" Target="../notesSlides/notesSlide19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notesSlide" Target="../notesSlides/notesSlide20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2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notesSlide" Target="../notesSlides/notesSlide2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notesSlide" Target="../notesSlides/notesSlide2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2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notesSlide" Target="../notesSlides/notesSlide2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9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64138" y="246233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1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CA9CB35-F6D1-0102-19BC-A461107AE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7E4123-16D6-DF86-5F4E-F6E2F8DD21DD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D6305C5-6078-7F6E-4448-BABE8143CEFB}"/>
              </a:ext>
            </a:extLst>
          </p:cNvPr>
          <p:cNvSpPr txBox="1">
            <a:spLocks/>
          </p:cNvSpPr>
          <p:nvPr/>
        </p:nvSpPr>
        <p:spPr>
          <a:xfrm>
            <a:off x="2542674" y="1438102"/>
            <a:ext cx="8039428" cy="32994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200" spc="67" dirty="0">
                <a:ln w="13500">
                  <a:solidFill>
                    <a:srgbClr val="6F6F6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63D46">
                    <a:lumMod val="40000"/>
                    <a:lumOff val="6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anose="020B0806030902050204" pitchFamily="34" charset="0"/>
              </a:rPr>
              <a:t>ВТОРАЯ МИРОВАЯ</a:t>
            </a:r>
          </a:p>
          <a:p>
            <a:r>
              <a:rPr lang="ru-RU" sz="5200" spc="67" dirty="0">
                <a:ln w="13500">
                  <a:solidFill>
                    <a:srgbClr val="6F6F6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63D46">
                    <a:lumMod val="40000"/>
                    <a:lumOff val="6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anose="020B0806030902050204" pitchFamily="34" charset="0"/>
              </a:rPr>
              <a:t>ВЕЛИКАЯ ОТЕЧЕСТВЕННАЯ ВОЙНА</a:t>
            </a:r>
            <a:br>
              <a:rPr lang="ru-RU" spc="67" dirty="0">
                <a:ln w="13500">
                  <a:solidFill>
                    <a:srgbClr val="6F6F6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63D46">
                    <a:lumMod val="40000"/>
                    <a:lumOff val="6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anose="020B0806030902050204" pitchFamily="34" charset="0"/>
              </a:rPr>
            </a:br>
            <a:br>
              <a:rPr lang="ru-RU" i="1" spc="67" dirty="0">
                <a:ln w="13500">
                  <a:solidFill>
                    <a:srgbClr val="6F6F6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63D46">
                    <a:lumMod val="40000"/>
                    <a:lumOff val="6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anose="020B0806030902050204" pitchFamily="34" charset="0"/>
              </a:rPr>
            </a:br>
            <a:br>
              <a:rPr lang="ru-RU" sz="2000" spc="67" dirty="0">
                <a:ln w="13500">
                  <a:solidFill>
                    <a:srgbClr val="6F6F6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63D46">
                    <a:lumMod val="40000"/>
                    <a:lumOff val="6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anose="020B0806030902050204" pitchFamily="34" charset="0"/>
              </a:rPr>
            </a:b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5C6214-FBFC-99E6-82CA-8CD7B995F1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959" y="548170"/>
            <a:ext cx="1776943" cy="1939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69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1F65AB-CC06-EEAB-2DAC-814D66B30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69E32A95-646E-AC07-4C55-29A799B9D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FF99B0-0AB2-A562-CE86-4205A1FB5EA8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276721-5DEE-FF00-564F-8B53EDCC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0302A27-D5C9-A741-8DAF-2309320B1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FBCD9AD-32C7-0569-F48C-202B13095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8D99159-611A-4E72-B4EC-36EDBDB5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10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ECDEB6B-1DA8-6EF6-2998-263CB31CC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6CDF730-870F-4273-8407-D1606FBFECF9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D4535-23A2-A740-174B-1726814155FD}"/>
              </a:ext>
            </a:extLst>
          </p:cNvPr>
          <p:cNvSpPr txBox="1"/>
          <p:nvPr/>
        </p:nvSpPr>
        <p:spPr>
          <a:xfrm>
            <a:off x="3906981" y="514920"/>
            <a:ext cx="7606145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обвиняют : сборник документов о чудовищных зверствах германских властей на временно захваченных ими советских территориях. — Выпуск 1. — Москва :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2025. — 308 с. — (Антология мысли). — ISBN 978-5-534-13490-2. — Текст : электронный // Образовательная платформа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— URL: https://urait.ru/bcode/567474 (дата обращения: 30.04.2026).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выпуске собраны документы с начала Великой Отечественной войны по март 1942 г.: ноты Советского правительства, объявления и приказы, изданные немецким командованием в захваченных ими районах, письма немецких солдат, задокументированные свидетельства о расправах над мирным населением, фотографии.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6D7FE4-EDDF-D1ED-11A6-EF430E7E26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55" y="387850"/>
            <a:ext cx="3265977" cy="46367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550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D4C02-5A52-53F9-FD08-810E74BD5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27F81294-F179-77D3-2CA5-A622CF773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350DD-A22D-0548-2669-ADFAC3FE10FB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BF18D2-0FDE-757B-8886-14150A47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073B053-CAF4-C3CB-846C-DC1C5F00D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B8E36F4-2297-2DE7-2E1C-A3A8B8768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5A1769E-AC7A-3079-CF12-F940B866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11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2E48BD4-4379-8071-2460-5B6F18B58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89705D-776B-1BAE-1521-31B94834FD00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FEE74B-0510-1A38-00E8-B1055B1462FE}"/>
              </a:ext>
            </a:extLst>
          </p:cNvPr>
          <p:cNvSpPr txBox="1"/>
          <p:nvPr/>
        </p:nvSpPr>
        <p:spPr>
          <a:xfrm>
            <a:off x="3915298" y="489982"/>
            <a:ext cx="7606145" cy="5060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Второй мировой войны : учебник для вузов / под редакцией В. А. Ачкасова, С. А.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— Москва : Издательство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2026. — 335 с. — (Высшее образование). — ISBN 978-5-534-06253-3. — Текст : электронный. — URL: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https://urait.ru/bcode/585321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обращения: 04.05.2026).</a:t>
            </a:r>
          </a:p>
          <a:p>
            <a:pPr algn="just">
              <a:lnSpc>
                <a:spcPct val="115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мировой война была самой разрушительной и кровопролитной в истории человечества. Данное учебное пособие посвящено историко-политологическому анализу места и роли войны в мировой политике XX века. В издании дается характеристика феномена мировой политики, который обусловил возникновение такого масштабного вооруженного конфликта, как мировая война, рассматриваются причины и последствия Первой мировой войны. Освещаются политические процессы и военные действия, имевшие место в различных регионах мира во время Второй мировой войны. Рассмотрены политические итоги и последствия Второй мировой войны, анализируются произошедшие в результате войны сдвиги в мировой политике и экономике, а также причины начала холодной войны.</a:t>
            </a:r>
            <a:endParaRPr lang="ru-RU" sz="16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Обложка книги ИСТОРИЯ ВТОРОЙ МИРОВОЙ ВОЙНЫ Под ред. Ачкасова В.А., Ланцова С.А. Учебник">
            <a:extLst>
              <a:ext uri="{FF2B5EF4-FFF2-40B4-BE49-F238E27FC236}">
                <a16:creationId xmlns:a16="http://schemas.microsoft.com/office/drawing/2014/main" id="{22F4EFDF-AD0C-5289-1FDE-4AAD496E9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0" y="285753"/>
            <a:ext cx="3320039" cy="51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328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2BFF03-5823-E759-FE1C-893179A30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56899D55-3803-E029-FEE8-CF8FEC125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574DE-4E6F-5A75-1FE2-2F929B81860E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4490C7-6753-048C-A22D-CF7D0420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5713843-B594-07E8-CA03-7DCBE94EB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FBF51F1-F767-F06F-A67B-0FCCEA8A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AD97435-906A-F7BA-FD72-C4FDA27C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12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602EE05-32B0-11E6-7217-6E318BC3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52B266-CD33-A524-708A-749C31F82738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EA331-D622-E641-2522-84FCAB7638D6}"/>
              </a:ext>
            </a:extLst>
          </p:cNvPr>
          <p:cNvSpPr txBox="1"/>
          <p:nvPr/>
        </p:nvSpPr>
        <p:spPr>
          <a:xfrm>
            <a:off x="3906981" y="514920"/>
            <a:ext cx="7606145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Ищейнов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Я. Хроника солдата Великой Отечественной войны 1941—1945 годов : монография / В. Я.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Ищейнов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Москва : ИНФРА-М, 2020. — 92 с. — (Научная мысль). — ISBN 978-5-16-016709-1. — Текст : электронный. — URL: https://znanium.com/catalog/product/1220158 (дата обращения: 30.04.2026).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монографии на основе новейших исследований отечественных и зарубежных архивных документов, а также воспоминаний отца автора, участника Великой Отечественной войны 1941-1945 годов, раскрываются подлинные события на фронте, в фашистском плену, а также реалии военнопленных, вернувшихся на Родину.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C63101-1633-6558-40AE-EC8272DA8F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5" y="635960"/>
            <a:ext cx="2895136" cy="4282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883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785532-0088-8FA1-2AA3-7CD7CA13F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A98DE93C-CF49-66A8-DCF2-FF49B5F64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AD03D7-0B62-FA21-3D6A-5F9A269F0D3E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BEF5F3-DB6A-6C5E-63F8-02B6DA3AC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05AE3486-F94A-3FAD-B48C-B8B48C85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A874227-3207-A098-8A7F-4B7657F7A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5496E00-3110-6A8D-2CD3-5ECC01E4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13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19218F9-BE81-B975-B0B3-597C38587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B2BA4F-F24A-4D50-A235-FB585D6D656F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FE2AD-F362-B3A7-D2AC-25053B36563F}"/>
              </a:ext>
            </a:extLst>
          </p:cNvPr>
          <p:cNvSpPr txBox="1"/>
          <p:nvPr/>
        </p:nvSpPr>
        <p:spPr>
          <a:xfrm>
            <a:off x="3906981" y="514920"/>
            <a:ext cx="760614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гуманитарное право: война, память, справедливость (юридические и исторические аспекты) : учебник для вузов / под редакцией Л. А. Лазутина, М. А. Лихачева. — Москва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2026. — 312 с. — (Высшее образование). — ISBN 978-5-534-12710-2. — Текст : электронный — URL: https://urait.ru/bcode/587788 (дата обращения: 30.04.2026).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Трагические события Второй мировой войны навсегда отразились в памяти человечества, давшего обещание никогда впредь не допустить кровопролития и братоубийства. Вместе с общественным сознанием изменилось и международное право. Международное гуманитарное право — свод законов и обычаев войны, направленный на предупреждение вооруженных конфликтов и на их гуманизацию в случае возникновения. История делает выводы, а человек учится разрешать споры мирными средствами. Память о войне — стимул к недопущению столкновений между государствами и внутри их, позволяющий запастись человечностью и гуманностью на будущее. О такой памяти, нацеленной на справедливость в войне, насколько это достижимо, эта книга.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988B88-7801-F9D6-6559-814036F52C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7" y="285753"/>
            <a:ext cx="3291652" cy="4863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708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50B9AC-5C1D-1D24-364F-5588AC9B6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BF566354-CE9C-9B9E-7BF0-B8C3C6D85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75565-5414-810D-5341-6DA4399094E8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1966DC-3383-E610-50A8-BD3A70F23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F17DD91-2597-7455-3C8A-0B9230BEA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ECFF061-9DBE-3D1B-58C3-AA085457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BC2554E-479B-D977-F33B-A5D898F4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14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105240B-CA14-7CD4-8240-2A458CBD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1B8073-DD43-86D2-C96F-076BE19596CA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63D46D-B75A-2497-0A6C-311B6D94A5AE}"/>
              </a:ext>
            </a:extLst>
          </p:cNvPr>
          <p:cNvSpPr txBox="1"/>
          <p:nvPr/>
        </p:nvSpPr>
        <p:spPr>
          <a:xfrm>
            <a:off x="3915298" y="489982"/>
            <a:ext cx="760614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Мейнандер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К. Х. Финляндия, 1944. Война, общество, настроения / Хенрик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Мейнандер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пер. со швед. Зинаиды Линден. — Москва : Весь Мир, 2014. — 400 с. — ISBN 978-5-7777-0574-7. — Текст : электронный. — URL: https://znanium.com/catalog/product/1014362 (дата обращения: 04.05.2026).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посвящена лишь одному году в истории Финляндии прошлого века. Но этот год имел критическое значение, поскольку именно в 1944 г. Финляндия выкарабкалась из Второй мировой войны, избежав оккупации Советским Союзом. Эта книга не о военных действиях, не о дипломатических маневрах, хотя на ее страницах, конечно, описываются и сражения, излагается ход переговоров. Это повествование о самом драматическом событии в прошлом страны и народа, чье историческое самосознание еще долго будет определяться наследием войны-продолжения, как в Финляндии именуют войну 1941—1944 гг. Для российского читателя очень многое в этой книге окажется новым, но тем важнее увидеть, что же происходило на одном из фронтов Великой Отечественной войны, глазами современного финского историка. Книга рассчитана не только на историков и специалистов, но и на самого широкого читателя, интересующегося историей Второй мировой войны, и на тех, кто хочет лучше понимать страну соседку России — Финляндию.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C66FE4-69FD-9913-E493-C3169AD54C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55" y="635960"/>
            <a:ext cx="2930173" cy="45357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025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141762-0DF2-A4C3-8E60-4A2712ED6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DE6A3F51-025B-1AB5-89C2-B153C8F91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FEBF4C-1A60-BE9F-417D-D720A3DB38B8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D8337B-D295-DE20-3815-C1864605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750B7B9-BDD5-65EA-8E09-E93E12E64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CDC6B7D-7E25-1E92-3702-8FF1D4A98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E405990-331B-F2D7-465C-C6CB5386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15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2AC77B2-7B5A-8C87-7F76-10B47AB0D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7B2B82-9B20-2139-19F9-8106A66D1B36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4C42E9-3DAA-6FF5-6CDD-94582CCA423E}"/>
              </a:ext>
            </a:extLst>
          </p:cNvPr>
          <p:cNvSpPr txBox="1"/>
          <p:nvPr/>
        </p:nvSpPr>
        <p:spPr>
          <a:xfrm>
            <a:off x="3915298" y="489982"/>
            <a:ext cx="760614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Несломленный народ.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общей победы к общей исторической памяти : монография / отв. ред. М. А. Липкин, Б. Г.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Институт всеобщей истории Российской академии наук, Институт истории государства Министерства образования и науки Республики Казахстан. — Москва: Весь Мир, 2021. — 704 с. — ISBN 978-5-7777-0844-1. — Текст : электронный. — URL: https://znanium.com/catalog/product/1864701 (дата обращения: 04.05.2026).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монография, посвященная истории Победы советского народа в Великой Отечественной войне 1941—1945 гг., подготовлена в рамках работы Совместной рабочей группы историков Российской Федерации и Республики Казахстан. Авторами книги являются ведущие специалисты-историки, архивисты, музейные работники из России, Казахстана, Узбекистана и Киргизстана. Опыт многосторонней работы с учеными из разных стран, использующими данные из различных национальных архивов и коллекций, разные проекции восприятия перемещения людей, идей, переплетение судеб тех, кто воевал, и тех, ради кого воевали, дает новый ракурс для более детального взгляда на Великую Отечественную войну из 2021 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60A638-D9DC-AE1B-F723-28489BA631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1" y="635960"/>
            <a:ext cx="2957991" cy="4387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7565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47EE9D-324F-7F8A-CFF3-427908908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DE75B101-FADD-87CB-626E-72491CD16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1F0F84-B262-DE6E-2715-CA8CBB4837FE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EAD80E-45F5-616B-CD8C-0B974798F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4D1B34C3-5E33-D229-F697-0D1FEA2D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5161201-F980-6255-ED10-4D1A54EC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7735337-E5C4-9966-B547-02176027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16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E21664F-0A8E-2B69-1936-9E4A0DE66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F1C3B95-863E-694D-BF48-3882C579E48C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752F2-3A05-EFC1-DFAE-D4CA5F2C2816}"/>
              </a:ext>
            </a:extLst>
          </p:cNvPr>
          <p:cNvSpPr txBox="1"/>
          <p:nvPr/>
        </p:nvSpPr>
        <p:spPr>
          <a:xfrm>
            <a:off x="3915298" y="489982"/>
            <a:ext cx="760614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Обычная дивизия великой войны. 385-я стрелковая Кричевская. 1941—1945 / авт.-сост. О. В. Буторина, А. В.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Ничиков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 С.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Юновидов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Москва : Весь Мир, 2024. — 673 с. — ISBN 978-5-7777-0909-7. — Текст : электронный. — URL: https://znanium.ru/catalog/product/2178755 (дата обращения: 04.05.2026).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обширной литературе о Великой Отечественной войне совсем немного книг, подробно описывающих историю дивизий — ключевых соединений Красной Армии. Представленная книга, целиком написанная на основе документов Центрального архива Министерства обороны РФ, полно и подробно воссоздает хронику боевого пути 385-й стрелковой Кричевской дивизии в Великой Отечественной войне 1941—1945 гг. Сначала в составе Западного, а затем 2-го Белорусского фронтов дивизия участвовала в Ржевско-Вяземской, Смоленской и Белорусской операциях, штурмовала укрепрайоны противника в Польше, содействовала взятию Данцига и форсированию Одера. Проект реализован Сообществом потомков бойцов 385-й дивизии. При подготовке книги использованы многие редкие материалы: фронтовые письма и дневники, малотиражные издания ветеранских организаций, рукописные воспоминания участников событий. Раздел «Солдатские судьбы» содержит более 40 биографических очерков, написанных потомками солдат и офицеров дивизии.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7ABFB8-04C0-DD7A-059D-6CAD55D74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1" y="635960"/>
            <a:ext cx="3137626" cy="4765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186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EF0454-2E20-19C1-189D-DA6262F62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0DE28431-4DBD-10E3-84FF-398D267BF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15BAE3-54FC-D281-3EBA-D9F0312A4994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B3A917-C27F-8F6D-D6C7-AF8801295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788A9C0-ED44-ED4A-2059-F390F164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4607CD8-D160-35BD-E4D6-BE459B3E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6186F1F-257E-7106-16FB-D91A97D4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17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2EE68E6-74EE-1EF1-469F-BACAA93B5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56CB43-929F-EBAC-CB81-0BAEF1F50840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F5796-959B-17D1-BD9D-C3A9E031CA6B}"/>
              </a:ext>
            </a:extLst>
          </p:cNvPr>
          <p:cNvSpPr txBox="1"/>
          <p:nvPr/>
        </p:nvSpPr>
        <p:spPr>
          <a:xfrm>
            <a:off x="3915298" y="489982"/>
            <a:ext cx="7606145" cy="3190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Пахомова, Н. В. Оборонная промышленность Восточной Сибири в годы Великой Отечественной войны 1941 — 1945 гг. : монография / Н. В. Пахомова. — Красноярск: Сибирский федеральный университет, 2012. - 160 с. — ISBN 978-5-7638-2251-9. — Текст : электронный. — URL: https://znanium.com/catalog/product/492401 (дата обращения: 04.05.2026). </a:t>
            </a:r>
          </a:p>
          <a:p>
            <a:pPr indent="457200" algn="just"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посвящена вопросам оборонной промышленности Восточной Сибири военного периода, региональным особенностям развития военно- промышленного производства в целом и по отдельным предприятиям. Адресована специалистам-историкам, преподавателям, аспирантам, студентам, всем интересующимся проблемами истории России.</a:t>
            </a:r>
            <a:endParaRPr lang="ru-RU" sz="16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0702D44-6860-1C6B-BB46-AD7108965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64" y="489982"/>
            <a:ext cx="2841756" cy="390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9234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9066A8-3399-0F2D-D5E1-A002FB0A7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34166231-3405-03ED-402B-2A19A413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03D8C-4698-677C-5E01-B10758708F0A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A2D10D-A371-0E7A-9EA0-71B0FE346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7ECD0F9-F09F-2D7A-D33F-0AE8CEABB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062FACF-903F-4197-295F-2F0C1D81A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72CE872-950E-A862-77F5-A6C17900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18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6DAACD9-26EF-5793-91CB-AF8171D09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B404F1-5C16-2761-E627-BF05F9980801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F09BE-0172-00C1-16B7-B8857D9A40A0}"/>
              </a:ext>
            </a:extLst>
          </p:cNvPr>
          <p:cNvSpPr txBox="1"/>
          <p:nvPr/>
        </p:nvSpPr>
        <p:spPr>
          <a:xfrm>
            <a:off x="3915298" y="489982"/>
            <a:ext cx="7606145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Персиваль Тейлор, А. Истоки Второй мировой войны / А. Персиваль Тейлор. – Москва : Альпина нон-фикшн, 2026. — 448 с. – ISBN 978-5-00223-006-8. — Текст : электронный. — URL: https://znanium.ru/catalog/product/2237257 (дата обращения: 30.04.2026).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 1961 г. в свет вышла книга одного из самых прославленных британских историков Алана Дж. П. Тейлора «Истоки Второй мировой войны», она произвела не только сенсацию, но и скандал. Тейлор с дипломатическими документами в руках оспаривал удобную всем версию, что в недавнем общеевропейском конфликте виноват только и исключительно Гитлер, осуществлявший тщательно выстроенный им план разжигания большой войны. Вместо этого Тейлор приходит к выводу, что Гитлер был прежде всего агрессивным оппортунистом с фантазиями о величии и что к объявлению Великобританией и Францией войны Германии в сентябре 1939 г. помимо того привела огромная масса факторов — от объективного баланса потенциалов европейских государств до внутренних противоречий в западных обществах. За прошедшие 60 с лишним лет книга Тейлора, несомненно, перешла в разряд памятников исторической мысли — слишком много фактов за это время было обнародовано, установлено и уточнено, однако она не перестает переиздаваться и влиять на ход дискуссии об этих по-прежнему определяющих исторических событиях. Это ее первое русское издание.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8C8F6C-8484-76F9-B28F-270327129D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2" y="635960"/>
            <a:ext cx="3006259" cy="4478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3337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A6BD92-0274-5ECF-2EC3-480FD4772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A3BB634B-8E49-54FB-9BB0-F3D6F84CC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F7CA3A-893B-D834-B939-5764DE9477CD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4941B9-E0BC-AA0A-7A25-69449E042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AFAF9F6-BD97-04E9-9F57-538B7B73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782B0D2-EECC-4829-86EE-54375B57F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69C082D-4D3C-39C7-1D88-F218445C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19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C95963D-D310-AE7F-B5A5-EEE8F169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DCE95F-B65E-1D0C-DC03-C18FBD57656C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11E59-21E6-1EEC-FA1F-D58A6BBD8396}"/>
              </a:ext>
            </a:extLst>
          </p:cNvPr>
          <p:cNvSpPr txBox="1"/>
          <p:nvPr/>
        </p:nvSpPr>
        <p:spPr>
          <a:xfrm>
            <a:off x="3915298" y="484782"/>
            <a:ext cx="760614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обеспечение обороны: чрезвычайное военное законодательство СССР в предвоенные годы и начальный период войны : монография / А. А. Дерюгин, С. Г. Лысенков, И.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С.Назарова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[и др.]. — Москва : ИНФРА-М, 2026. — 187 с. — (Научная мысль). — ISBN 978-5-16-021854-0. — Текст : электронный. — URL: https://znanium.ru/catalog/product/2239817 (дата обращения: 04.05.2026).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посвящена исследованию отечественного чрезвычайного военного законодательства — комплекса нормативных правовых актов, принимаемых, как правило, в мирное время и реализуемых с началом военных действий или в условиях реальной угрозы военной агрессии. Рассматриваются чрезвычайное военное законодательство как юридическая категория, генезис советского чрезвычайного военного законодательства, историческая практика его становления и развития в 1920—1941 гг. — периоды перехода к мирному социалистическому строительству, первой советской военной реформы и предвоенные годы. Развиваются и конкретизируются отдельные разделы теории и истории права и государства, а также отраслевых юридических наук.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50717B-B4E4-951F-6F56-E58DE0511B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1" y="595381"/>
            <a:ext cx="3100251" cy="47829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32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C0BECB-91DC-04B3-0435-F2F0E5B4F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7775643C-C781-91D0-4FA6-AD9747ED6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3ED04B-7DFE-4BE2-C027-F55B9CC2ECC9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0659E7-904A-8987-50FE-9266B938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20D348E-C006-CAAD-664F-2038AEFAC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E110488-6D02-DD84-49A9-6B6EBA9F3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218B50A-B65C-443B-57F0-47F44A86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2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BD17922-2713-F480-2F14-6F519C213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B0BD75-F348-C177-FF62-6739F7F5C684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1 9 4 5 – 2 0 2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1750E7-EB40-7839-8DC7-41007A826EB4}"/>
              </a:ext>
            </a:extLst>
          </p:cNvPr>
          <p:cNvSpPr txBox="1"/>
          <p:nvPr/>
        </p:nvSpPr>
        <p:spPr>
          <a:xfrm>
            <a:off x="1030778" y="489982"/>
            <a:ext cx="100731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 фашистская Германия напала на Советский Союз.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день начала Великой Отечественной войны. К этому моменту вторая мировая война шла уже год и 9 месяцев. В конце 1941 года, пока Германия воевала с СССР, в войну включилась Япония и США (после нападения Японии на Перл-Харбор). Дальше война шла почти на всех континентах и океанах.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1945 года считается днём окончания Великой отечественной войны и днём окончания войны в Европе. (в Европе отмечается 8 мая).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вторая мировая война ещё продолжается. В Тихом океане ещё вовсю идёт война США и Японии. На Дальнем востоке СССР тоже воюет с Японией!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закончится война только через 4 месяца — 3 сентября 1945 года, подписанием капитуляции Японии.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отдела библиографического обеспечения подготовили виртуальную выставку по книгам, которые рассказывают не только о событиях Второй мировой войны, Великой Отечественной войны, но и о предпосылках и последующих искажениях военных событий.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Представленные в виртуальной выставки книги доступны всем пользователям ЭБС. Полный текст открывается по ссылке.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387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496C0-8B09-8890-27D1-C96F7BE92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FE359722-4636-9FD3-3EAA-BBA36EC47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0541C8-4F11-879B-B579-3D9775D41939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7D0748-B911-3C64-6FC1-683D56A04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D4B3A1B-48D5-D4E0-4BA4-4DFBE44A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19D19B-2324-E1F4-F540-403276B00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9A9CABB-44AF-EF48-8BF9-0B73EB87B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20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F776400-361B-2F7C-5499-A8C35500F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0EF2CE-70F2-E490-FF55-0D28225F545C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15B44-5D8B-8319-C8E5-CC675CCD0C65}"/>
              </a:ext>
            </a:extLst>
          </p:cNvPr>
          <p:cNvSpPr txBox="1"/>
          <p:nvPr/>
        </p:nvSpPr>
        <p:spPr>
          <a:xfrm>
            <a:off x="3915298" y="489982"/>
            <a:ext cx="7606145" cy="4023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российского права в 1940-е годы : монография / под общ. ред. С. А. Боголюбова, Д. А. Пашенцева. — Москва : ИНФРА-М, 2026. — 321 с. — (Научная мысль). — ISBN 978-5-16-019609-1. — Текст : электронный. — URL: https://znanium.ru/catalog/product/2250661 (дата обращения: 04.05.2026).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монографии раскрываются особенности развития отечественного права и законодательства в период 1940-х годов. Показано влияние Великой Отечественной войны на законодательство. Большое место занимает исследование таких отраслей права и законодательства, которым применительно к данному периоду не всегда уделяется достаточно внимания: финансового, образовательного, градостроительного, природоохранного и др. Наряду с правовыми нормами исследована практика их применения в условиях чрезвычайных обстоятельств военного времени.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D5510E-4AAD-E652-B81B-D440B7263F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0" y="645391"/>
            <a:ext cx="3020978" cy="4641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9264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0887D3-75F8-B716-8845-271CF8976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37F56AB8-A4A5-E9BD-76E5-35BE1A2F7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95B29-ABC9-95FB-2AF6-856731BEDF65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BD8161-D9F4-58AA-5D39-6F846DAF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3A33719-668A-F009-3206-C548C136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9A1342D-D3ED-1C9D-47D9-44DC30504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DC217D9-6E85-1D6B-6A8F-D3A42893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21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30BF805-4E71-2BD4-7FCD-48B316546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ABB1D0-AA78-D6EB-3994-51166D6A3953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44E1B1-F503-808A-191B-371E988E7263}"/>
              </a:ext>
            </a:extLst>
          </p:cNvPr>
          <p:cNvSpPr txBox="1"/>
          <p:nvPr/>
        </p:nvSpPr>
        <p:spPr>
          <a:xfrm>
            <a:off x="3915298" y="489982"/>
            <a:ext cx="7606145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Союз и мир во Второй мировой войне : монография / отв. ред. А. А. Богдашкин. — Москва : Весь Мир, 2022. — 556 с. — ISBN 978-5-7777-0885-4. — Текст : электронный. — URL: https://znanium.com/catalog/product/1995249 (дата обращения: 30.04.2026).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основана на материалах двух Всероссийских научно-теоретических конференций (2020 и 2021 гг.). В ней раскрываются недостаточно исследованные и дискуссионные проблемы истории Второй мировой и Великой Отечественной войн. Основное внимание авторы уделили изучению того влияния, которое оказывали события на советско-германском фронте на ситуацию в самых разных странах мира и на сам исход Второй мировой войны. На страницах книги рассмотрены вопросы о целях гитлеровской Германии в войне, о коллаборационизме и движении Сопротивления, о сотрудничестве со странами Оси других государств, анализируются конкретные боевые действия периода Великой Отечественной войны. Специальный раздел посвящен проблемам международного сотрудничества, политической обстановке в различных государствах в 1939—1945 гг. Большое внимание уделено дипломатической истории и проблеме безоговорочной капитуляции государств фашистского блока, поднят вопрос о периодизации Второй мировой войны. Несколько статей посвящены анализу художественной литературы о войне.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057A2E-BB31-AEC8-42D6-3E7A55FBDE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7" y="635960"/>
            <a:ext cx="3219424" cy="4434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7291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74D0ED-6D00-F243-1398-E04D50C05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6CE73B71-293A-E3A2-2E7A-3EB69FE7F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E1440B-799B-7409-198D-7329B0467DEA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D526E2-4C38-E5D3-995B-40016A956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479E1F8F-4191-4F14-F905-AD126587B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E6D482D-9406-85B4-63A7-14B3E3DD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B8F87EA-11C8-4E2B-AC32-4868B82E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22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7514979-2AE1-CE72-57B6-4BD414A97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E92657-0467-53CF-718B-EA1B3A2E0644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52A81-4C91-10C9-6867-124F1DD6395E}"/>
              </a:ext>
            </a:extLst>
          </p:cNvPr>
          <p:cNvSpPr txBox="1"/>
          <p:nvPr/>
        </p:nvSpPr>
        <p:spPr>
          <a:xfrm>
            <a:off x="3915298" y="489982"/>
            <a:ext cx="76061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Ткаченко, С. В. Информационно-психологическая война против России: дискредитация характера Великой Отечественной войны / С. В. Ткаченко // Право и государство: теория и практика. — 2013. — № 8 (104). — С. 66—75. — URL: https://znanium.com/catalog/product/453183 (дата обращения: 30.04.2026). — Текст : электронный.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статья посвящена анализу публицистических источников. Темой исследования является политика информационного противостояния на примере Великой Отечественной войны.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5BC591-0E82-FD85-BE67-9290E43EF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3" y="593359"/>
            <a:ext cx="2970145" cy="4092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284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5E59E4-E164-0F70-06D6-4D5003D50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1AB64238-82CD-0BAA-7B17-DF35B11AE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CBC2CA-93AC-0A2D-893B-EC2379F651E7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5252A5-22F2-25A6-CBE1-517A8ACCB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8AB8805-E2C0-EE2C-0DE9-F926281D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A81E6B4-C5E9-2C40-D1F6-7E95743FA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DE8A398-9428-92A4-5A5A-9DEE0CC5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23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1943CC7-9474-C1BD-5039-896478A56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C1C7E8-AEEA-6052-D7C4-BF61E4FC5B7F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4533A-8CA3-8BCC-934E-1F81F13773A1}"/>
              </a:ext>
            </a:extLst>
          </p:cNvPr>
          <p:cNvSpPr txBox="1"/>
          <p:nvPr/>
        </p:nvSpPr>
        <p:spPr>
          <a:xfrm>
            <a:off x="3915298" y="489982"/>
            <a:ext cx="760614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Щагин, Э. М. Политическая система СССР в период Великой Отечественной войны и послевоенные десятилетия: 1941—1982 : учебное пособие / Э. М. Щагин, Д. О. Чураков, А. И. Вдовин ; под ред. Э. М. Щагина. — Москва : Московский педагогический государственный университет, 2012. — 208 с. — ISBN 978-5-4263-0081-1. — Текст : электронный. — URL: https://znanium.ru/catalog/product/759891 (дата обращения: 30.04.2026).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пособии раскрываются основные механизмы развития советской политической системы в годы Великой Отечественной войны с фашистскими оккупантами и в последующие, заключительные десятилетия советской истории. На широком социально-экономическом фоне раскрываются сложные вопросы эволюции советской политической системы. Не обойдены молчанием и сложные, дискуссионные вопросы, связанные с борьбой за власть в высших эшелонах партийной и государственной бюрократии. Опираясь на новейшие тенденции в историографии, авторы обстоятельно прослеживают развитие коммунистической идеологии, в рассматриваемый период неоднократно менявшей свой облик, освещаются процессы ее омертвления, а также размах и последствия этого.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E4CF3-811D-972A-7B0A-DED0CAD8FD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5" y="635960"/>
            <a:ext cx="3273116" cy="41903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4744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20765B-E3AC-EF94-7FED-220FA1190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9B89534B-AC96-3427-246F-3ED721923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06C85-1A87-735D-C844-B59CE854F6C7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4FF840-4BFE-8882-B30F-45435259E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BA5B0BB-5F59-E02D-610F-7625E844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A701A0C-2CD6-C145-DD11-8A54638C5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4775FA7-7D18-789B-17C8-7ED3F0A1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24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CB24D53-389D-B2F2-8B1F-8A79C4BCE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1B1D0E-24C3-229A-0857-3A717044034B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115F8C-1852-C124-D707-D51EF6839952}"/>
              </a:ext>
            </a:extLst>
          </p:cNvPr>
          <p:cNvSpPr txBox="1"/>
          <p:nvPr/>
        </p:nvSpPr>
        <p:spPr>
          <a:xfrm>
            <a:off x="3915298" y="489982"/>
            <a:ext cx="7606145" cy="4203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Шафажинская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Е. Социально-патриотическое служение Русской Православной Церкви в годы Великой Отечественной войны / Н. Е.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Шафажинская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Проблемы патриотизма в современной России. Сборник № 2. — Москва : Объединение журналистов казачества, 2013. — с. 39 — 47. — Текст : электронный. — URL: https://znanium.com/catalog/product/463116 (дата обращения: 04.05.2026). 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посвящена исследованию темы патриотического и общественного служения Русской православной церкви в трагический и вместе с тем славный период Великой Отечественной войны 1941</a:t>
            </a:r>
            <a:r>
              <a:rPr lang="ru-RU" sz="1600" dirty="0"/>
              <a:t>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гг. Отмечены важные достижения патриотического служения духовных иерархов и деятелей православной культуры в контексте событий освободительной борьбы советского народа в годы Великой Отечественной войны.</a:t>
            </a:r>
            <a:endParaRPr lang="ru-RU" sz="16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A2C4C5-1C0F-CE1B-AFD5-553AFD9F5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20" y="631356"/>
            <a:ext cx="2927898" cy="45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392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0546E-C25F-4096-DF65-643716318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488D5B1F-DE64-FDD1-E43D-C6171488E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9D3FE2-2F97-17E9-7046-7B7270B790AE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BB7984-E9CF-EDEC-9919-836192EB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F4D057D-F662-FC3C-87BA-701E6BC6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C7C34F2-6832-3623-9780-2B27BD4C3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7F9C0C0-3BF4-0B54-41A9-50387473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25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EBB7CAD-4B2D-985A-A2B1-B894EEB25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069936-C463-E2C8-8CED-0BC9DCAE08B1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1044B-A9EE-7CEC-99ED-47FF76240F48}"/>
              </a:ext>
            </a:extLst>
          </p:cNvPr>
          <p:cNvSpPr txBox="1"/>
          <p:nvPr/>
        </p:nvSpPr>
        <p:spPr>
          <a:xfrm>
            <a:off x="3599411" y="489982"/>
            <a:ext cx="8052265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Япония во Второй мировой войне: от глобальных амбиций до краха империи (18.09.1931—02.09.1945) : монография / П. А. Высоцкий, В. П.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Зимонин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 А. Пронько, Е. В. Пронько ; под общ. ред. В. А. Пронько. — Москва : Издательско-торговая корпорация «Дашков и К°», 2025. — 960 с. — ISBN 978-5-394-06266-7. — Текст : электронный. — URL: https://znanium.ru/catalog/product/2227393 (дата обращения: 04.05.2026).</a:t>
            </a:r>
          </a:p>
          <a:p>
            <a:pPr indent="45720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монографии, основанной на большом количестве ранее недоступных и малоизвестных документальных источников, комплексно исследуются такие вопросы, как место и роль континентального театра военных действий на Востоке, глобальные амбиций Японской империи, интересы союзников СССР по антифашистской коалиции, развитие геополитической и военно-стратегической обстановки в 30-е и первой половине 40-х годов прошлого века. В научной работе последовательно раскрываются глубинные истоки и причины Советско-японской войны 1945 года, анализируются замыслы советского командования и особенности подготовки СССР к войне против японского агрессора, а также планы Японской империи по ведению военных действий против Советского Союза. Освещается ход военных действий, проводится сравнительный анализ особенностей военного искусства сторон в этой финальной кампании Второй мировой войны. В заключительной части подведены итоги военных действий и проанализированы международно-политические последствия Советско-японской войны 1945 года. Авторами сформулированы критерии мирного сосуществования народов и государств, а также предложены пути преодоления военно-политических кризисов в XXI веке.</a:t>
            </a:r>
          </a:p>
          <a:p>
            <a:pPr indent="45720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AF3185-83D9-2667-7FC8-BCD403C7E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4" y="514919"/>
            <a:ext cx="2921934" cy="4376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85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DE4FC6-3AFC-1471-0305-411137A46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954A8076-C279-F7DB-2A75-2114C74E6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A7C90-A24A-56BD-0B24-F71261A417C7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977162-C223-0CD1-6F80-23DE3A23A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6BC7548-7289-21AA-5A72-5BCCF3BB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37E4DB5-2865-FCAD-9CE1-CA17738FC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284F93D-64F2-32DE-9D4A-DA1685EA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3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2F1633A-8010-11EE-9F07-69074A365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6BE879-3614-83A4-802A-E520F23C0CA9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04376A-EB6D-B856-7A89-D76005552A87}"/>
              </a:ext>
            </a:extLst>
          </p:cNvPr>
          <p:cNvSpPr txBox="1"/>
          <p:nvPr/>
        </p:nvSpPr>
        <p:spPr>
          <a:xfrm>
            <a:off x="3906981" y="514920"/>
            <a:ext cx="76061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Антюшин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С. В шаге от вечности / С. С.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Антюшин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Москва : РГУП, 2020. — 296 с. . — ISBN 978-5-93916-799-4—- Текст : электронный. — URL: https://znanium.ru/catalog/product/1190636 (дата обращения: 04.05.2026).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дальше и прошлое уходят события Великой Отечественной войны (1941 — 1945), тем большей деликатности и пристального внимания к ней требуется от современников. Свидетельства о событиях, трудностях, впечатлениях ветеранов Великой Отечественной войны, людей, переживших военное лихолетье, тех, кто в той или иной степени стал «соавтором» Победы, имеют особую ценность. Эта книга об участниках Великой Отечественной войны написана доктором философских наук, профессором С. С.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Антюшииым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уверенностью в том, что наша память — память потомков — будет долгой и мы будем достойны той Великой Победы, которая состоялась благодаря бойцам, командирам, работникам тыла — одним словом — Бессмертному полку. Читаем и помним!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EB906D-604B-CDB3-767C-C3ABFE3955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4" y="610208"/>
            <a:ext cx="3178098" cy="4682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23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CA9930-A4B8-F3B8-24B8-177C1DE69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120305C8-5935-4FAE-C874-8E18F3D07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CEBC30-E53C-DD7E-C9B8-5D0FCD2CA450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94E2CC-C3D4-22F8-6188-06EBAFFD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6DC4041-243A-3A1F-19B1-5677F102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3A5C00D-AD8A-7D4B-EABC-C6B444E86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D08FC4B-702D-CC61-A901-1FC2E212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4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75C1AE2-876A-C005-5ADA-1D47D4B78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9158F7-67FF-52B7-D2CC-987FAE3779E8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19DB9-7EDA-7CEE-5001-AA7B7E5ED87A}"/>
              </a:ext>
            </a:extLst>
          </p:cNvPr>
          <p:cNvSpPr txBox="1"/>
          <p:nvPr/>
        </p:nvSpPr>
        <p:spPr>
          <a:xfrm>
            <a:off x="3915298" y="539858"/>
            <a:ext cx="7606145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Бартенев, С. А. На войне. Записки лейтенанта / С. А. Бартенев. — Москва : Магистр, 2025. — 176 с. — ISBN 978-5-9776-0143-6. — Текст : электронный. — URL: https://znanium.ru/catalog/product/2201318 (дата обращения: 04.05.2026).</a:t>
            </a:r>
          </a:p>
          <a:p>
            <a:pPr indent="4572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Воспоминания известного ученого, доктора экономических наук, профессора С.А. Бартенева о днях войны, о службе в 891-м артиллерийском полку 332-й Ивановской им. М.В. Фрунзе стрелковой дивизии. В этой книге — лица однополчан и эпизоды окопного быта, огневые столкновения с противником и поединки ума и находчивости, движение армий и человеческие поступки, смешные истории и трагические ошибки. Жизнь и работа. Память, удивительно отчетливая, которую автор пронес через всю жизнь и которая останется с читателем.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AAFBA5-2039-2058-9C67-CECC356B53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7" y="635959"/>
            <a:ext cx="3176556" cy="4451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535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7CDE4A-0AB7-B28A-2EFC-AAE0D0B9A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A1F31A14-AD74-1D99-A06D-A3B4D98A9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1B3A4E-DBEF-4DE3-85AC-9E697C54FB06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23E6B9-975D-4131-16F4-244653CA9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E5D854E-372C-3711-7CD6-00E6C2FD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03099C2-5F35-902E-1D60-F7E456B4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9B4FAA-7C1F-9057-4B23-34C9148E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5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B71D6D1-E217-9ABC-E72C-A0D31919B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B01AA3-1190-4B76-130F-3F94D469DCAA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B17FE-889E-B73F-C259-D603FD7E0F03}"/>
              </a:ext>
            </a:extLst>
          </p:cNvPr>
          <p:cNvSpPr txBox="1"/>
          <p:nvPr/>
        </p:nvSpPr>
        <p:spPr>
          <a:xfrm>
            <a:off x="3859393" y="514920"/>
            <a:ext cx="7777321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посягательствами против мира и безопасности человечества, исторической памяти о Победе в Великой Отечественной войне 1941—1945 годов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чтения) : сборник материалов V Всероссийской научно-практической конференции с международным участием, приуроченной к 80-й годовщине Победы в Великой Отечественной войне (Москва, 20-21 марта 2025 г.) / науч. ред. В. В. Меркурьев ; сост. М. В. Ульянов, Р. В.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Закомолдин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Университет прокуратуры Российской Федерации; Российская криминологическая ассоциация. — Москва, 2025. — 768 с. — ISBN 978-5-94952-121-2. — Текст: электронный. — URL: https://znanium.ru/catalog/product/2253192 (дата обращения: 30.04.2026).</a:t>
            </a:r>
          </a:p>
          <a:p>
            <a:pPr indent="45720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представлены выступления участников V Всероссийской научно-практической конференции с международным участием, состоявшейся на базе Университета прокуратуры Российской Федерации 20-21 марта 2025 г. </a:t>
            </a: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конференции касались таких вопросов как посягательство на историческую память и фальсификация исторических фактов, преступность в период  Великой Отечественной войны, рассматривались понятия и детерминанты преступления и преступности против мира и безопасности человечества,  военные преступления и преступность военнослужащих, правовые результаты Нюрнбергского, Токийского, Хабаровского судебных процессов, борьба с геноцидом и реабилитацией нацизма, а также вопросы терроризма, противодействия неонацизму и неофашизму.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9705AD-3271-6E60-6A76-0EDEF9E168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86" y="635960"/>
            <a:ext cx="3107798" cy="46701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042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04AAF3-9FF6-540A-48A8-91DF7A7E5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A102F71C-FC46-818F-D5E8-CA970660C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2CC74-683E-A467-7C4E-259138F75ECF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C247A5-893A-7AFB-2218-5BED48545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FB81F18-F39F-96F9-F7F5-28C6ECA79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AC58AD3-FA75-088D-F1A8-0544AFC60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8CB6D9-2714-E4B2-522E-4773E4AE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6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ACF9A3B-DF12-491B-47B7-08384C900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F13845C-FD06-62E8-A4F3-14E081EFBE26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C8607-D698-31AA-E418-82980355ACF5}"/>
              </a:ext>
            </a:extLst>
          </p:cNvPr>
          <p:cNvSpPr txBox="1"/>
          <p:nvPr/>
        </p:nvSpPr>
        <p:spPr>
          <a:xfrm>
            <a:off x="3915298" y="514919"/>
            <a:ext cx="76061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война: правда и вымысел: сборник статей и воспоминаний / общ. ред. И. П. Зиновьев, Е. В. Ильин.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10. — Санкт-Петербург : Санкт-Петербургский государственный университет, 2017. — 160 с. — ISBN 978-5-288-05726-7. — Текст : электронный. — URL: https://znanium.com/catalog/product/1001446 (дата обращения: 30.04.2026).</a:t>
            </a:r>
          </a:p>
          <a:p>
            <a:pPr indent="4572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выпуск включает три части: научные статьи, воспоминания и студенческие работы, освещающие отдельные сюжеты Великой Отечественной войны и блокады Ленинграда.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66B499-0A6F-21B0-CAE8-5F8223A005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76" y="615753"/>
            <a:ext cx="3263463" cy="4638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887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D6078A-D363-9DA0-DE6E-A9EA3BF3E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3BA87B8D-9A95-B630-12F4-FF186B29D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2DC69-7542-5820-EA4E-8FE18EE1E89C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81B5BC-F4AC-1390-3354-94EF38AC5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ACD153C-B0B5-79AE-E10E-6B114EA7B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5553928-2D06-78FD-7637-86E36187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EF1433-6BA7-5453-50F9-1502EA84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7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5231000-F3DF-9C82-BB98-3199C9B73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A88627-0008-7566-DA78-398C8528C9B4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1A0979-347A-20AC-2C87-41DD9C8D9DEB}"/>
              </a:ext>
            </a:extLst>
          </p:cNvPr>
          <p:cNvSpPr txBox="1"/>
          <p:nvPr/>
        </p:nvSpPr>
        <p:spPr>
          <a:xfrm>
            <a:off x="3786048" y="514920"/>
            <a:ext cx="7829701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 в истории народов Поволжья : материалы Всероссийской научно-практической конференции с международным участием, Чебоксары, 16 мая 2024 г. / Министерство образования Чувашской Республики ; Чувашский государственный университет им. И. Н. Ульянова; Чувашский государственный педагогический университет им. И. Я. Яковлева; Чувашский республиканский институт образования Минобразования Чувашии;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редколл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О. В. Андреев и др. — Чебоксары : Среда, 2024. — 421 с. — ISBN 978-5-907830-20-2. — Текст : электронный. — URL: https://znanium.ru/catalog/product/2171749 (дата обращения: 30.04.2026).</a:t>
            </a:r>
          </a:p>
          <a:p>
            <a:pPr indent="45720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представлены статьи участников Всероссийской научно-практической конференции с международным участием, посвященные Великой Отечественной войне в истории народов Поволжья. В материалах сборника приведены результаты теоретических и прикладных изысканий представителей научного и образовательного сообщества в области просвещения, истории и культуры России. Статьи касаются новых подходов в изучении истории Великой Отечественной войны, рассказывают о наследии Великой победы и преемственности поколений, касаются военной экономики, социальной политики и системы образования в эти непростые годы, роль народов Поволжья в Победе. Рассматриваются вопросы войны как фактора формирования национальной идентичности и проблемы исторической памяти о войне и мемориальной культуры.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4B29AC-8F26-6269-0E90-3D11C6AA47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0" y="635960"/>
            <a:ext cx="3064920" cy="4077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73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280CC0-63B4-BD1D-F12B-8C9118924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864B7EF6-EDC9-74BD-FCF9-0F5F9E238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7B774-F8BA-788C-7005-E57AE585C72F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0A88FF-FFF4-FEE4-717C-8740010DF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7EC0274-148C-3572-568F-8983A1BA9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5F74C53-408F-3ECF-B3A5-E90ECEE22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57FE7CE-8D18-6E06-0698-A5D5AE96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8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B418675-A5D8-63DC-D925-81D374A7E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AE8A7-194D-0AD4-BC09-A3A973845FDA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A9163-4AF7-8FE5-6D2B-ADE798E82773}"/>
              </a:ext>
            </a:extLst>
          </p:cNvPr>
          <p:cNvSpPr txBox="1"/>
          <p:nvPr/>
        </p:nvSpPr>
        <p:spPr>
          <a:xfrm>
            <a:off x="3826772" y="489982"/>
            <a:ext cx="7694671" cy="5481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Вольский, М. В. Участие отдельных подразделений внутренних войск НКВД СССР в Великой Отечественной войне (1941</a:t>
            </a:r>
            <a:r>
              <a:rPr lang="ru-RU" dirty="0"/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гг.) : монография / М. В. Вольский, В. В. Прокопьев, А. 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Шумаров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/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Воронеж : Научная книга, 2021. </a:t>
            </a:r>
            <a:r>
              <a:rPr lang="ru-RU" dirty="0"/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160 с. </a:t>
            </a:r>
            <a:r>
              <a:rPr lang="ru-RU" dirty="0"/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ISBN 978-5-4446-1586-7. </a:t>
            </a:r>
            <a:r>
              <a:rPr lang="ru-RU" dirty="0"/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: электронный. - URL: https://znanium.com/catalog/product/1996332 (дата обращения: 04.05.2026).</a:t>
            </a: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посвящена малоисследованным героическим страницам участия отдельных подразделений внутренних войск НКВД СССР в боях за Воронеж и Сталинград. Особенностью работы является привлечение новых архивных материалов и источников. Авторы исследования базировались на фундаментальных трудах по истории создания, структуре, выполняемых задачах внутренних войск НКВД СССР в период Великой Отечественной войны. На примерах мужества и героизма сотрудников уголовно-исполнительной системы раскрывается их самоотверженное служение и героические действия по защите Отечества. Рекомендуется для научных работников, профессорско-преподавательского состава, курсантов и слушателей образовательных организаций ФСИН и МВД России, студентов, аспирантов, бакалавров и магистров образовательных организаций, всех интересующихся историей Великой Отечественной войны</a:t>
            </a:r>
            <a:endParaRPr lang="ru-RU" sz="16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DE24CF2-B3EF-BDBB-CF07-EB16E67C2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09" y="609573"/>
            <a:ext cx="3075225" cy="42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215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F60601-5A06-4A67-BD43-A0314EA68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3F0BC094-5918-69CC-664F-B3124D265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63" y="6255893"/>
            <a:ext cx="765373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b="1" dirty="0">
              <a:ln/>
              <a:solidFill>
                <a:srgbClr val="DCD084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F144E0-0EC1-48D0-A195-7A090E4B01B7}"/>
              </a:ext>
            </a:extLst>
          </p:cNvPr>
          <p:cNvSpPr txBox="1"/>
          <p:nvPr/>
        </p:nvSpPr>
        <p:spPr>
          <a:xfrm>
            <a:off x="7718371" y="40512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/>
              <a:solidFill>
                <a:srgbClr val="DCD08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4A4A4C-EA0B-F626-C038-8C5A6AA47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3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E53749C-4D93-5513-E8A5-FD3D4C039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1131" y="-5569758"/>
            <a:ext cx="285751" cy="114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F0CBF03-9CB5-6A58-5711-939188EF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" y="11063"/>
            <a:ext cx="38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148C43E-5C9B-4F9A-7D7F-5C2652BD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102" y="6225756"/>
            <a:ext cx="551167" cy="365125"/>
          </a:xfrm>
        </p:spPr>
        <p:txBody>
          <a:bodyPr/>
          <a:lstStyle/>
          <a:p>
            <a:pPr defTabSz="1219170">
              <a:defRPr/>
            </a:pPr>
            <a:fld id="{2753D50B-45A5-46C1-BFFC-61983D327198}" type="slidenum">
              <a:rPr lang="ru-RU" sz="933">
                <a:solidFill>
                  <a:prstClr val="white">
                    <a:lumMod val="75000"/>
                  </a:prstClr>
                </a:solidFill>
                <a:latin typeface="Century Gothic"/>
              </a:rPr>
              <a:pPr defTabSz="1219170">
                <a:defRPr/>
              </a:pPr>
              <a:t>9</a:t>
            </a:fld>
            <a:endParaRPr lang="ru-RU" sz="933" dirty="0">
              <a:solidFill>
                <a:prstClr val="white">
                  <a:lumMod val="75000"/>
                </a:prstClr>
              </a:solidFill>
              <a:latin typeface="Century Gothic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01483C5-3220-6ED8-3E2F-69238130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" y="6026727"/>
            <a:ext cx="11937075" cy="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CDB373-2AE0-495A-4A19-72B1C928341B}"/>
              </a:ext>
            </a:extLst>
          </p:cNvPr>
          <p:cNvSpPr/>
          <p:nvPr/>
        </p:nvSpPr>
        <p:spPr>
          <a:xfrm>
            <a:off x="2635135" y="6128824"/>
            <a:ext cx="6903259" cy="5539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ru-RU" sz="28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/>
              </a:rPr>
              <a:t>С ДНЕМ ПОБЕДЫ!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1821E-CA2E-098D-A65C-D5FD244A8F90}"/>
              </a:ext>
            </a:extLst>
          </p:cNvPr>
          <p:cNvSpPr txBox="1"/>
          <p:nvPr/>
        </p:nvSpPr>
        <p:spPr>
          <a:xfrm>
            <a:off x="3906981" y="514920"/>
            <a:ext cx="760614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Димблби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Операция «Барбаросса»: Начало конца нацистской Германии / 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Димблби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/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Москва : Альпина нон-фикшн, 2026. </a:t>
            </a:r>
            <a:r>
              <a:rPr lang="ru-RU" dirty="0"/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608 с. </a:t>
            </a:r>
            <a:r>
              <a:rPr lang="ru-RU" dirty="0"/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ISBN 978-5-00223-298-7. </a:t>
            </a:r>
            <a:r>
              <a:rPr lang="ru-RU" dirty="0"/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: электронный. </a:t>
            </a:r>
            <a:r>
              <a:rPr lang="ru-RU" dirty="0"/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URL: https://znanium.ru/catalog/product/2237596 (дата обращения: 04.05.2026)</a:t>
            </a:r>
          </a:p>
          <a:p>
            <a:pPr indent="45720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Захватывающий рассказ о крупнейшей военной операции не только Второй мировой войны, но и всех времен — вторжении нацистской Германии на территорию Советского Союза в 1941 году. Операция «Барбаросса», обычно рассматриваемая как поворотный момент войны в Европе, превратила связанные пактом о ненападении стороны в смертельных врагов и спровоцировала зверства,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навсегда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определили наше представление о холокосте. С точки зрения Гитлера и других нацистских лидеров, планировавших вторжение еще во время действия договора с СССР, эта операция была призвана уничтожить коммунизм, истребить «неполноценные расы» и обеспечить немецкому народу ресурсы, необходимые для установления мирового господства. Результатом стала катастрофа. С июня, когда началось вторжение, по декабрь 1941 года, когда оно застопорилось, около шести миллионов человек были убиты, ранены или пропали без вести. Немцы совершали зверства в масштабах, с которыми могут сравниться лишь немногие события в истории войн. Когда командиры вермахта оказались вынуждены отступать, миру стало ясно, что германская военная машина не только не непобедима, но и критически ослаблена.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5F1CF14-9D9C-9CA8-5F80-8F014A9D1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8" y="699383"/>
            <a:ext cx="3004591" cy="429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8485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4316</Words>
  <Application>Microsoft Office PowerPoint</Application>
  <PresentationFormat>Широкоэкранный</PresentationFormat>
  <Paragraphs>128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Century Gothic</vt:lpstr>
      <vt:lpstr>Franklin Gothic Book</vt:lpstr>
      <vt:lpstr>Impact</vt:lpstr>
      <vt:lpstr>Times New Roman</vt:lpstr>
      <vt:lpstr>Тема Office</vt:lpstr>
      <vt:lpstr>1_Сетка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416-p6</dc:creator>
  <cp:lastModifiedBy>a10</cp:lastModifiedBy>
  <cp:revision>80</cp:revision>
  <dcterms:created xsi:type="dcterms:W3CDTF">2025-02-12T07:05:26Z</dcterms:created>
  <dcterms:modified xsi:type="dcterms:W3CDTF">2026-05-04T13:27:39Z</dcterms:modified>
</cp:coreProperties>
</file>