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9"/>
  </p:notesMasterIdLst>
  <p:sldIdLst>
    <p:sldId id="256" r:id="rId2"/>
    <p:sldId id="276" r:id="rId3"/>
    <p:sldId id="275" r:id="rId4"/>
    <p:sldId id="258" r:id="rId5"/>
    <p:sldId id="259" r:id="rId6"/>
    <p:sldId id="260" r:id="rId7"/>
    <p:sldId id="261" r:id="rId8"/>
    <p:sldId id="284" r:id="rId9"/>
    <p:sldId id="274" r:id="rId10"/>
    <p:sldId id="266" r:id="rId11"/>
    <p:sldId id="267" r:id="rId12"/>
    <p:sldId id="277" r:id="rId13"/>
    <p:sldId id="280" r:id="rId14"/>
    <p:sldId id="278" r:id="rId15"/>
    <p:sldId id="281" r:id="rId16"/>
    <p:sldId id="285" r:id="rId17"/>
    <p:sldId id="286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4" autoAdjust="0"/>
    <p:restoredTop sz="80795" autoAdjust="0"/>
  </p:normalViewPr>
  <p:slideViewPr>
    <p:cSldViewPr snapToGrid="0">
      <p:cViewPr varScale="1">
        <p:scale>
          <a:sx n="121" d="100"/>
          <a:sy n="121" d="100"/>
        </p:scale>
        <p:origin x="45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0B9ABF-73A1-44B9-B651-D85B5385A710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E1ADEC-FEE9-4E2A-8193-019D88A806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79962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1ADEC-FEE9-4E2A-8193-019D88A80617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6554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1ADEC-FEE9-4E2A-8193-019D88A80617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39630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1ADEC-FEE9-4E2A-8193-019D88A80617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3510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9/1/2026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4AC67BA7-99F6-E4AC-351F-7D8194208F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9709" y="785365"/>
            <a:ext cx="10640291" cy="2541431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6600" dirty="0">
                <a:latin typeface="Times New Roman" panose="02020603050405020304" pitchFamily="18" charset="0"/>
              </a:rPr>
            </a:br>
            <a:r>
              <a:rPr lang="ru-RU" sz="66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Виртуальная выставка новых поступлений</a:t>
            </a:r>
            <a:endParaRPr lang="ru-RU" b="1" dirty="0"/>
          </a:p>
        </p:txBody>
      </p:sp>
      <p:sp>
        <p:nvSpPr>
          <p:cNvPr id="8" name="Подзаголовок 7">
            <a:extLst>
              <a:ext uri="{FF2B5EF4-FFF2-40B4-BE49-F238E27FC236}">
                <a16:creationId xmlns:a16="http://schemas.microsoft.com/office/drawing/2014/main" id="{639F3C31-B390-0756-76D7-123EB6BB72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04.09.2026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394476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80E5B-4C75-702D-6B31-EA1D7CD548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BAC3A78-BA26-3073-47F7-47E6CC6BB93A}"/>
              </a:ext>
            </a:extLst>
          </p:cNvPr>
          <p:cNvSpPr txBox="1"/>
          <p:nvPr/>
        </p:nvSpPr>
        <p:spPr>
          <a:xfrm>
            <a:off x="3736428" y="94863"/>
            <a:ext cx="8111295" cy="5786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67.411(2Р)12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Акты прокурорского реагирования : учебное пособие / Т. И. Отческая, С. Х. Джиоев, Т. Г. Воеводина [и др.]. — Москва : Проспект, 2026. — 158, [2] с. — (Учебное пособие для магистров). — Прил.: с. 104—140. —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Библиогр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.: с. 141—158. — ISBN 978-5-392-45817-2.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Экземпляры: ЧЗ (1), АБ (2).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Настоящее издание представляет собой конечный результат исследования, посвященного изучению актов прокурорского реагирования. В нем изложены следующие вопросы: понятие правовых средств прокурора, их правовая характеристика и виды; прокурорская проверка как средство выявления правонарушений; характеристика средств прокурорского реагирования на правомерные действия; характеристика средств прокурорского реагирования на неправомерные действия; классификация средств прокурорского реагирования по целевому назначению; соотношение понятий «средство прокурорского реагирования», «акт прокурорского реагирования», «акт прокурорского надзора», «акт прокурорского реагирования – понятие, требование к форме и содержанию, классификация, характеристика», «структура актов прокурорского реагирования», «требование прокурора». Особое внимание уделено практике организации деятельности органов прокуратуры по подготовке актов прокурорского реагирования, их качественному содержанию, юридической обоснованности.</a:t>
            </a:r>
          </a:p>
          <a:p>
            <a:pPr algn="just"/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5483C46-2E1A-AEF1-F6EB-22AAA227DD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919" y="205221"/>
            <a:ext cx="3410361" cy="517082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B031975-350B-BB6E-0065-7C3B89444C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5679" y="4161440"/>
            <a:ext cx="1214601" cy="1214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114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C492C7-E1F5-58FF-57EC-89E411038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02BCD74-FDE5-D13F-6E3B-707FB1CB00D2}"/>
              </a:ext>
            </a:extLst>
          </p:cNvPr>
          <p:cNvSpPr txBox="1"/>
          <p:nvPr/>
        </p:nvSpPr>
        <p:spPr>
          <a:xfrm>
            <a:off x="3832168" y="124691"/>
            <a:ext cx="7966968" cy="65248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67.413(2Р)7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Ведищев, Н. П. Возвращение уголовного дела прокурору (ст. 237 УПК РФ): история, теория и практика : монография / Н. П. Ведищев. — Москва :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Юрлитинформ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2026. — 340, [4] с. — (Уголовный процесс). —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Библиогр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.: с. 333—334. — ISBN 978-5-908100-03-8.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Экземпляры: ЧЗ (1), АБ (1).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Монография автора, который является членом Московской городской коллегии адвокатов, активно практикующим адвокатом, посвящена проблеме возвращения уголовного дела прокурору в уголовном судопроизводстве России. Автором учтены последние монографические и иные исследования, изменения уголовного законодательства и постановлений Пленума Верховного Суда РФ. Большое внимание уделено новым позициям, нашедшим отражение в постановлении Пленума Верховного Суда РФ от 17.12.2024 № 39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 практике </a:t>
            </a:r>
            <a:r>
              <a:rPr lang="ru-RU" sz="1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применения судами норм Уголовно-процессуального кодекса Российской Федерации, регламентирующих основания и порядок возвращения уголовного дела прокурору», положения которого фактически снимают какие-либо ограничения на объем следственных и квалификационных действий, производимых после возвращения уголовного дела прокурору. В работе приводится большое количество примеров из судебной практики, иллюстрируя ими теоретические положения монографического исследования. На основе проведенного исследования автор специально не стал давать рекомендации по совершенствованию законодательства. Автор приходит к выводу, что сложившаяся практика означает фактическое возрождение института дополнительного расследования под видом возвращения дела прокурору.</a:t>
            </a:r>
          </a:p>
          <a:p>
            <a:pPr algn="just"/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2AE9AFB-CDFF-8BB8-39AF-5E8109D4E9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774" y="228600"/>
            <a:ext cx="3565432" cy="518685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914D670-11ED-E00A-FB72-45584DC38B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3050" y="3720334"/>
            <a:ext cx="1222156" cy="1222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493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F8378F6-8F88-3491-F382-187EA33A98EF}"/>
              </a:ext>
            </a:extLst>
          </p:cNvPr>
          <p:cNvSpPr txBox="1"/>
          <p:nvPr/>
        </p:nvSpPr>
        <p:spPr>
          <a:xfrm>
            <a:off x="3732414" y="124691"/>
            <a:ext cx="8079971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87.4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Ивин, А. А. Искусство мыслить правильно / А. А. Ивин. — Москва : Проспект, 2026. — 302, [2] с.  — ISBN 978-5-392-46040-3.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Экземпляры: ЧЗ (1).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Книга «Искусство мыслить правильно» А.А. Ивина — это практическое руководство по развитию логического мышления и принятию рациональных решений. Автор рассматривает различные аспекты мышления, включая логическое,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аргументативное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критическое мышление, а также обсуждает способы и методы, которые помогают повысить качество мышления и принимать лучшие решения. А.А. Ивин предлагает читателям различные ситуации, которые помогут развить навыки логического мышления и учиться анализировать информацию и делать выводы. В книге также рассказывается о том, как повысить свою эффективность и продуктивность за счет правильного мышления и принятия решений, а также как избежать распространенных логических ошибок и искажений в мышлении.</a:t>
            </a:r>
          </a:p>
          <a:p>
            <a:pPr algn="just"/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61662FD-65A4-8D51-1EE9-2B0F485777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826" y="236482"/>
            <a:ext cx="3487661" cy="529721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7662743-A8C9-2FE8-8C69-7EE61715B1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826" y="4366720"/>
            <a:ext cx="1166977" cy="1166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5316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F8378F6-8F88-3491-F382-187EA33A98EF}"/>
              </a:ext>
            </a:extLst>
          </p:cNvPr>
          <p:cNvSpPr txBox="1"/>
          <p:nvPr/>
        </p:nvSpPr>
        <p:spPr>
          <a:xfrm>
            <a:off x="3591098" y="124691"/>
            <a:ext cx="8208037" cy="4585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67.4я43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Искусственный интеллект в прокурорской и правоохранительной деятельности : сборник материалов круглого стола, г. Москва, 30 октября 2025 г. / Университет прокуратуры Российской Федерации (Москва) ; сост.: И. В. Горошко, М. В. Романова. — Москва : УП РФ, 2026. — 85, [1] с. — ISBN 978-5-94952-140-3.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Экземпляры: ЧЗ (1), АБ (1).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 круглого стола рассматривают ключевые аспекты применения искусственного интеллекта: от автоматизации процессуальных действий и анализа больших массивов данных до вопросов ответственности за решения, принимаемые алгоритмами, и обеспечения соблюдения прав и свобод граждан в условиях цифровой трансформации. Участники обсуждали проблематику нормативного регулирования использования технологий искусственного интеллекта в сфере прокурорского надзора и правоохранительной деятельности, факторы риска этого использования и границы применения.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D0F80C-784A-A606-DA9B-557D513F97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32" y="291663"/>
            <a:ext cx="3384825" cy="495825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A0F03D8-553E-F2FF-5C8B-4CEE31DEC8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2649" y="4051409"/>
            <a:ext cx="1198508" cy="1198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991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F8378F6-8F88-3491-F382-187EA33A98EF}"/>
              </a:ext>
            </a:extLst>
          </p:cNvPr>
          <p:cNvSpPr txBox="1"/>
          <p:nvPr/>
        </p:nvSpPr>
        <p:spPr>
          <a:xfrm>
            <a:off x="3790604" y="124691"/>
            <a:ext cx="8121534" cy="4647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67.413(2Р)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Крипиневич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С. С. Индивидуализация уголовно-процессуальной формы судебной деятельности: закономерности, тенденции, перспективы совершенствования : монография / С. С. 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Крипиневич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 под ред. О. А. Зайцева. — Москва :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Юрлитинформ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2026. — 197, [3] с. — (Уголовный процесс). —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Библиогр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.: с. 177—196. — ISBN 978-5-6054422-2-6.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Экземпляры: ЧЗ (1), АБ (1).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монографии излагаются результаты теоретического исследования индивидуализации уголовно-процессуальной формы судебной деятельности. Изучение влияния идеи индивидуализации на уголовно-процессуальную форму позволило выявить закономерности, тенденции и перспективы ее совершенствования, получить новые данные, использование которых будет способствовать решению проблем избыточности, либо пробельности уголовно-процессуальной формы судебной деятельности в досудебном производстве, в стадии назначения судебного заседания и в условиях цифровизации.</a:t>
            </a:r>
          </a:p>
          <a:p>
            <a:pPr algn="just"/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995065B-E11C-DBAE-3765-60172783AA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656" y="244365"/>
            <a:ext cx="3540755" cy="510273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BBDA5A6-9BCC-1355-C29A-624136A3E7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6319" y="3921343"/>
            <a:ext cx="1092092" cy="1092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0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F8378F6-8F88-3491-F382-187EA33A98EF}"/>
              </a:ext>
            </a:extLst>
          </p:cNvPr>
          <p:cNvSpPr txBox="1"/>
          <p:nvPr/>
        </p:nvSpPr>
        <p:spPr>
          <a:xfrm>
            <a:off x="3724102" y="124691"/>
            <a:ext cx="8178864" cy="4062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67.408.1(2Р)03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Куликов, А. В. Пожизненное лишение свободы как альтернатива смертной казни : монография / А. В. Куликов, С. В. Ткачева, О. А. Шелег. — Москва :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Русайнс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2026. — 111, [1] с. —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Библиогр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.: с. 94—102. — Прил.: с. 103—111. — ISBN 978-5-466-11871-1.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Экземпляры: ЧЗ (1), АБ (1).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	</a:t>
            </a: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Раскрывает генезис и социальную обусловленность пожизненного лишения свободы как альтернативы смертной казни в условиях демократического государства. На основе норм уголовного законодательства и введения в действие пожизненного лишения свободы как самостоятельного вида наказания, руководящих разъяснений Верховного Суда РФ и складывающейся судебной практики рассматриваются актуальные проблемы назначения и исполнения этого вида наказания, формулируются критерии его применения, возникающие проблемы и пути их решения.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9B9F17A-C69D-6F5A-9EDF-DC0D3DE7A2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088" y="268014"/>
            <a:ext cx="3412187" cy="487942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1846DD5-D0F0-1AFC-9166-9105AC0C0F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9140" y="3946307"/>
            <a:ext cx="1201135" cy="1201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5460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57D9B-B01D-B6E2-24C8-5AEEB29D1C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76FAF45-CC2F-588B-D77E-BAF562ADB005}"/>
              </a:ext>
            </a:extLst>
          </p:cNvPr>
          <p:cNvSpPr txBox="1"/>
          <p:nvPr/>
        </p:nvSpPr>
        <p:spPr>
          <a:xfrm>
            <a:off x="3645200" y="124691"/>
            <a:ext cx="8399942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67.415(2Р)1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Лихачёва, Е. Ю. Ораторское мастерство : лекция / Е. Ю. Лихачёва ; Университет прокуратуры Российской Федерации, Факультет профессиональной переподготовки и повышения квалификации. — Москва : УП РФ, 2026. — 33 с. —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Библиогр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.: с. 27—28. — Прил.: с. 29—33.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Экземпляры: ЧЗ (1).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касается вопросов структуры и принципов публичного выступления, техники публичного выступления прокурора.</a:t>
            </a:r>
          </a:p>
          <a:p>
            <a:pPr algn="just"/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5892286-070F-5277-0A37-E32AD83356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858" y="386256"/>
            <a:ext cx="3353087" cy="487684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42C4AEC-AC2C-96C4-7D8F-89C32A4405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0598" y="4193751"/>
            <a:ext cx="1069347" cy="1069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8712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C66797-EF20-AC7A-749E-C8978E305C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BFEB368-F4F9-6BA3-6A3A-915504C77E7F}"/>
              </a:ext>
            </a:extLst>
          </p:cNvPr>
          <p:cNvSpPr txBox="1"/>
          <p:nvPr/>
        </p:nvSpPr>
        <p:spPr>
          <a:xfrm>
            <a:off x="3779281" y="124261"/>
            <a:ext cx="8207278" cy="4647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67.411(2Р)1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Международное сотрудничество органов прокуратуры по уголовным делам = International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cooperation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prosecutor's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office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criminal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cases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учебник / Е. О. Василевская, Г. Л. Куликова, Е. В. Младенова [и др.] ; рук. авт. кол. А. А. Тимошенко ; Университет прокуратуры Российской Федерации. — Москва : Городец, 2026. — 308, [4] с. — ISBN 978-5-908133-14-2.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Экземпляры: всего 1 : ЧЗ (1).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Настоящее издание охватывает широкий спектр вопросов — от основ международного права и сравнительного правоведения до конкретных механизмов правовой помощи, экстрадиции и возврата преступных активов. Особое внимание уделяется новейшим тенденциям и вызовам, включая противодействие киберпреступности, экологическим преступлениям и коррупции в современных условиях. Раскрыто понятие и содержание международного сотрудничества в сфере прокурорской деятельности, основные направления и формы, их реализация в приоритетных сферах.</a:t>
            </a:r>
          </a:p>
          <a:p>
            <a:pPr algn="just"/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0C6E30A-9158-B5FD-4B14-34E171E8F0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772" y="244365"/>
            <a:ext cx="3437533" cy="492672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E494CE2-9173-05BF-49FB-6339B8F232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3391" y="4067175"/>
            <a:ext cx="1103914" cy="1103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7114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F8378F6-8F88-3491-F382-187EA33A98EF}"/>
              </a:ext>
            </a:extLst>
          </p:cNvPr>
          <p:cNvSpPr txBox="1"/>
          <p:nvPr/>
        </p:nvSpPr>
        <p:spPr>
          <a:xfrm>
            <a:off x="3823855" y="124691"/>
            <a:ext cx="8071153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67.411(2Р)1я431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Прокуратура в системе публичной власти (Сухаревские чтения) : сборник материалов ХI Всероссийской научно-практической конференции, Москва, 10 октября 2025 г. / Университет прокуратуры Российской Федерации ; под общ. ред. И. М. Мацкевича ; науч. ред. А. Ю. Винокуров ; сост.: К. И. Амирбеков [и др.]. — Москва : УП РФ, 2026. — 371, [1] с. — ISBN 978-5-94952-139-7.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Экземпляры: ЧЗ (1), АБ (1).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конференции обсуждали взаимодействие прокуратуры с публичной, судебной властью, теоретические и исторические аспекты, как вне уголовно-правовой сферы, так и в уголовно-правовой сфере.</a:t>
            </a:r>
          </a:p>
          <a:p>
            <a:pPr algn="just"/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648C84C-50FE-7CDB-885D-3BC06DA6E2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275" y="228599"/>
            <a:ext cx="3544776" cy="507649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2958CB6-04CB-3232-285C-9353335F44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09" y="4122354"/>
            <a:ext cx="1182742" cy="1182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1442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F8378F6-8F88-3491-F382-187EA33A98EF}"/>
              </a:ext>
            </a:extLst>
          </p:cNvPr>
          <p:cNvSpPr txBox="1"/>
          <p:nvPr/>
        </p:nvSpPr>
        <p:spPr>
          <a:xfrm>
            <a:off x="3574473" y="124690"/>
            <a:ext cx="8224663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67.408.1(2Р)я43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Прохоров, В. С. Избранные труды / В. С. Прохоров ; отв. ред. С. М. Оленников ; Санкт-Петербургский государственный университет. — Санкт-Петербург : Изд-во С.-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Петерб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ун-та, 2025. — 335, [1] с. —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Библиогр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 конце ст. — ISBN 978-5-288-06510-1.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Экземпляры: всего 1 : ЧЗ (1).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«Избранные труды» доктора юридических наук, почетного профессора Санкт-Петербургского государственного университета В. С. Прохорова издаются в связи с 95-летием со дня его рождения. В сборнике опубликованы работы, теоретические положения которых остаются актуальными для современной юридической науки и практики (понятие преступления, уголовно-правовые отношения и уголовная ответственность, объект и предмет преступления, соучастие в преступлении). В сборник также вошли выступления и интервью 1990-2000-х годов, в которых В. С. Прохоров обсуждает вопросы развития высшего образования в переломную для страны эпоху и рассказывает о своей университетской жизни.</a:t>
            </a:r>
          </a:p>
          <a:p>
            <a:pPr algn="just"/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BEAEADC-90DB-C7E4-7A0C-FB202424FA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850" y="220717"/>
            <a:ext cx="3360209" cy="500555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DFA3D5F-FF88-E972-A0C7-94BFD231A7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7202" y="4372075"/>
            <a:ext cx="1107857" cy="1107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3347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11A35B-4163-A279-824A-566D21A469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61779C3-A853-1AEA-605D-B490B004F64F}"/>
              </a:ext>
            </a:extLst>
          </p:cNvPr>
          <p:cNvSpPr txBox="1"/>
          <p:nvPr/>
        </p:nvSpPr>
        <p:spPr>
          <a:xfrm>
            <a:off x="3578774" y="203518"/>
            <a:ext cx="8379372" cy="60939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67.411(2Р)123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прокуратурой Российской Федерации функции уголовного преследования = 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Implementation of the function of criminal prosecution by the prosecutor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office of the Russian Federation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монография / А.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Л.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Аристархов, Ф.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Багаутдинов, М. А. Гаврилов [и др.] ; под ред. А. Г. 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Халиулина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 Университет прокуратуры Российской Федерации. — Москва : Городец, 2026. — 262, [1] с. —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Библиогр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.: с. 256—260. — ISBN 978-5-907982-91-8.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Экземпляры: ЧЗ (1).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algn="just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Монография посвящена проблемным вопросам осуществления прокурором функции уголовного преследования в досудебном производстве. Авторами рассмотрены такие вопросы, как понятие функции уголовного преследования, соотношение функций уголовного преследования и прокурорского надзора, проблемы реализации прокурором функции уголовного преследования в механизме доступа потерпевших к правосудию, особенности реализации прокурором функции уголовного преследования в ходе производства по уголовным делам в отношении несовершеннолетних, особенности уголовного преследования отдельных категорий лиц, особенности осуществления прокурором уголовного преследования в судебном производстве, осуществление прокурором иных функций в судебном производстве, особенности уголовного преследования по уголовным делам, по которым заключено досудебное соглашение о сотрудничестве, осуществление прокурором уголовного преследования по законодательству иностранных государств.</a:t>
            </a:r>
          </a:p>
          <a:p>
            <a:pPr algn="just"/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4D2274B-CF7F-9788-748E-DAC840E28E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59" y="346842"/>
            <a:ext cx="3413234" cy="494754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62A78FA-457B-A362-12F2-0B2B957CAA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9649" y="4080446"/>
            <a:ext cx="1213944" cy="1213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0819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B923D-8585-CE59-3887-49C6BC3E05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18C53FD-3855-AD4D-77F3-DEEA3E525665}"/>
              </a:ext>
            </a:extLst>
          </p:cNvPr>
          <p:cNvSpPr txBox="1"/>
          <p:nvPr/>
        </p:nvSpPr>
        <p:spPr>
          <a:xfrm>
            <a:off x="3720662" y="124690"/>
            <a:ext cx="807847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84(2Р)6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Скуратов, Ю. И. Вариант дракона / Ю. И. Скуратов. — Москва : Вече, 2019. — 366, [2] с. : фот. — ISBN 978-5-4484-1455-8.</a:t>
            </a: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Экземпляры: ЧЗ (1).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книге «Вариант дракона» автор повествует о драматической истории своего ухода с должности Генерального прокурора России, раскрывает истинные причины своей отставки и перипетии борьбы с коррумпированной государственной бюрократией.</a:t>
            </a:r>
          </a:p>
          <a:p>
            <a:pPr algn="just"/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6F13F47-3AEC-9171-D4B3-C0CAEA8C6C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533" y="244366"/>
            <a:ext cx="3499154" cy="534451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9B2773E-8DDD-BD94-33A9-B41276DBFA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0713" y="4488902"/>
            <a:ext cx="1099974" cy="1099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2067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6DF1F6-9080-9665-56EF-697C332164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94C24C2-D389-E1EA-4765-47E7EF09F3B7}"/>
              </a:ext>
            </a:extLst>
          </p:cNvPr>
          <p:cNvSpPr txBox="1"/>
          <p:nvPr/>
        </p:nvSpPr>
        <p:spPr>
          <a:xfrm>
            <a:off x="3641834" y="124690"/>
            <a:ext cx="8157302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67.408.1(2Р)010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Соловьева, Е. А. Состав преступления : монография / Е. А. Соловьева ; под ред. Н. А. Лопашенко. — Москва :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Юстицинформ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2026. — 179, [5] с. — (Уголовное право). —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Библиогр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.: с. 159—180. — ISBN 978-5-908100-07-6.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Экземпляры: ЧЗ (1), АБ (2).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монографии рассматриваются основные дискуссионные вопросы, касающиеся фундаментальной категории уголовного права—состава преступления. Высказываются собственные взгляды на проблему состава преступления: понятие, основные черты состава, элементы, признаки и соотношение состава с другими смежными категориями. Особое внимание уделяется влиянию философии на учение о составе преступления.</a:t>
            </a:r>
          </a:p>
          <a:p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6FEFB4A-B6AF-F934-C2DC-3F948B2AF6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19" y="260133"/>
            <a:ext cx="3429982" cy="493460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81B4B50-E04F-ED5F-FE7E-4420B59576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103" y="4117341"/>
            <a:ext cx="1077398" cy="1077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2706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604245-D7E6-6F08-E23A-D321ADA0B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85E5B3E-6288-72FC-DDB1-2A5D03C4DC18}"/>
              </a:ext>
            </a:extLst>
          </p:cNvPr>
          <p:cNvSpPr txBox="1"/>
          <p:nvPr/>
        </p:nvSpPr>
        <p:spPr>
          <a:xfrm>
            <a:off x="3775841" y="124690"/>
            <a:ext cx="8261131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67.413(2Р)8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Стельмах, В. Ю. Процессуальный порядок производства по уголовным делам в отношении лиц, выполняющих некоторые виды публично-правовой деятельности (глава 52 Уголовно-процессуального кодекса Российской Федерации) : учебное пособие / В. Ю. Стельмах, П. М. Титов. — Москва : Проспект, 2023. — 174 с. —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Библиогр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.: с. 163—171. — ISBN 978-5-392-39673-3.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Экземпляры: ЧЗ (1), АБ (1).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Учебное пособие содержит комплексный анализ законодательной регламентации, а также практики осуществления уголовно-процессуальной деятельности по привлечению к уголовной ответственности субъектов, в отношении которых законом (глава 52 УПК РФ) установлены особенности уголовного судопроизводства в связи с выполнением ими отдельных видов публично-правовой деятельности. Пособие основано на действующем уголовно-процессуальном законодательстве, с учетом его последних изменений, а также на правовых позициях Конституционного Суда Российской Федерации и разъяснениях Пленума Верховного Суда Российской Федерации. Законодательство приведено по состоянию на 1 мая 2023 г.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9FD20FE-E7AA-23B7-8CB5-96FF5B8309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028" y="228600"/>
            <a:ext cx="3584616" cy="533264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C2EE74F-61D2-B549-06B6-AAC6D4DCD1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0951" y="4361469"/>
            <a:ext cx="1190625" cy="119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8492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8EA4CB-C464-C678-82DD-B1EA0D8BC4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6FA77F2-CF53-0C6D-FBE8-A744FA1767F3}"/>
              </a:ext>
            </a:extLst>
          </p:cNvPr>
          <p:cNvSpPr txBox="1"/>
          <p:nvPr/>
        </p:nvSpPr>
        <p:spPr>
          <a:xfrm>
            <a:off x="3775841" y="124690"/>
            <a:ext cx="8261131" cy="4062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Цифровизация права и образования в XXI веке: междисциплинарный аспект : монография / Д. А. 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Абезин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Д. А. Айрапетян, М. В. Алексеева [и др.] ; под ред.: А. П. Анисимова, А. Я. Рыженкова. — Москва :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Юрлитинформ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2025. — 333, [3] с. : рис. — (Теория и история государства и права). — ISBN 978-5-6054419-3-9.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Экземпляры: ЧЗ (1).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Книга рассчитана на самую широкую читательскую аудиторию—студентов, аспирантов, преподавателей, должностных лиц органов государственной власти и местного самоуправления, представителей правозащитных объединений, иных заинтересованных читателей, поскольку вопросы теоретического осмысления современных проблем цифровизации права, образования и различных сторон практической деятельности людей в контексте других глобальных проблем современности затрагивают интересы миллионов граждан.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0AEAE9B-4FE2-23FA-DCEB-AB53043F40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028" y="244365"/>
            <a:ext cx="3526971" cy="50292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597B0C6-324C-68EA-9DCD-E8B7761027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9029" y="4240595"/>
            <a:ext cx="1032970" cy="1032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4838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52D0DA-CCDC-7EF3-36F9-203949EF8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34D22AC-1A55-DEFF-82D3-194A4D488A6F}"/>
              </a:ext>
            </a:extLst>
          </p:cNvPr>
          <p:cNvSpPr txBox="1"/>
          <p:nvPr/>
        </p:nvSpPr>
        <p:spPr>
          <a:xfrm>
            <a:off x="3775841" y="124690"/>
            <a:ext cx="8261131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67.414(2Р)1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Электронное раскрытие и расследование преступлений: российский и зарубежный опыт, перспективы : монография / А. И. 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Гайдин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С. В. Зуев, Н. А. 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Моругина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[и др.] ; под ред.: С. В. Зуева, П. С. Пастухова. — Москва :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Юрлитинформ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2025. — 252, [4] с. — (Библиотека криминалиста). —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Библиогр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.: с. 245—251. — ISBN 978-5-6054419-8-4.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Экземпляры: ЧЗ (1), АБ (1).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монографии раскрыты общие подходы и особенности электронного раскрытия и расследования отдельных видов преступлений. Авторы, используя российский и зарубежный положительный опыт, показали эффективность применения цифровых технологий в уголовно-процессуальной и оперативно-розыскной деятельности, определили пути совершенствования законодательного регулирования, а также практики правоприменения.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63C78CD-C60A-079B-E966-0071F8EA97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028" y="268013"/>
            <a:ext cx="3583716" cy="517109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797F464-ECEF-AB01-5A1C-64C9CDA53F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9423" y="4429783"/>
            <a:ext cx="1009321" cy="1009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094283"/>
      </p:ext>
    </p:extLst>
  </p:cSld>
  <p:clrMapOvr>
    <a:masterClrMapping/>
  </p:clrMapOvr>
</p:sld>
</file>

<file path=ppt/theme/theme1.xml><?xml version="1.0" encoding="utf-8"?>
<a:theme xmlns:a="http://schemas.openxmlformats.org/drawingml/2006/main" name="Галерея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TM10001114[[fn=Галерея]]</Template>
  <TotalTime>2783</TotalTime>
  <Words>2432</Words>
  <Application>Microsoft Office PowerPoint</Application>
  <PresentationFormat>Широкоэкранный</PresentationFormat>
  <Paragraphs>100</Paragraphs>
  <Slides>17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Gill Sans MT</vt:lpstr>
      <vt:lpstr>Times New Roman</vt:lpstr>
      <vt:lpstr>Галерея</vt:lpstr>
      <vt:lpstr> Виртуальная выставка новых поступлений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a10</dc:creator>
  <cp:lastModifiedBy>a10</cp:lastModifiedBy>
  <cp:revision>278</cp:revision>
  <dcterms:created xsi:type="dcterms:W3CDTF">2024-07-15T14:02:03Z</dcterms:created>
  <dcterms:modified xsi:type="dcterms:W3CDTF">2026-09-01T12:28:41Z</dcterms:modified>
</cp:coreProperties>
</file>