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5" r:id="rId1"/>
  </p:sldMasterIdLst>
  <p:sldIdLst>
    <p:sldId id="256" r:id="rId2"/>
    <p:sldId id="258" r:id="rId3"/>
    <p:sldId id="282" r:id="rId4"/>
    <p:sldId id="259" r:id="rId5"/>
    <p:sldId id="285" r:id="rId6"/>
    <p:sldId id="260" r:id="rId7"/>
    <p:sldId id="261" r:id="rId8"/>
    <p:sldId id="263" r:id="rId9"/>
    <p:sldId id="264" r:id="rId10"/>
    <p:sldId id="265" r:id="rId11"/>
    <p:sldId id="266" r:id="rId12"/>
    <p:sldId id="267" r:id="rId13"/>
    <p:sldId id="279" r:id="rId14"/>
    <p:sldId id="284" r:id="rId15"/>
    <p:sldId id="283" r:id="rId16"/>
    <p:sldId id="286" r:id="rId17"/>
    <p:sldId id="268" r:id="rId18"/>
    <p:sldId id="287" r:id="rId19"/>
    <p:sldId id="269" r:id="rId20"/>
    <p:sldId id="288" r:id="rId21"/>
    <p:sldId id="270" r:id="rId22"/>
    <p:sldId id="289" r:id="rId23"/>
    <p:sldId id="271" r:id="rId24"/>
    <p:sldId id="290" r:id="rId25"/>
    <p:sldId id="272" r:id="rId26"/>
    <p:sldId id="273" r:id="rId27"/>
    <p:sldId id="274" r:id="rId28"/>
    <p:sldId id="291" r:id="rId29"/>
    <p:sldId id="275" r:id="rId30"/>
    <p:sldId id="276" r:id="rId31"/>
    <p:sldId id="277" r:id="rId32"/>
    <p:sldId id="27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1" d="100"/>
          <a:sy n="121" d="100"/>
        </p:scale>
        <p:origin x="45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8436AAE0-E0E5-41C5-A056-7B9F6EAD6974}" type="datetimeFigureOut">
              <a:rPr lang="ru-RU" smtClean="0"/>
              <a:t>18.03.2026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17A73A2-AF47-4991-81C4-E367651516E5}" type="slidenum">
              <a:rPr lang="ru-RU" smtClean="0"/>
              <a:t>‹#›</a:t>
            </a:fld>
            <a:endParaRPr lang="ru-RU"/>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740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Date Placeholder 2"/>
          <p:cNvSpPr>
            <a:spLocks noGrp="1"/>
          </p:cNvSpPr>
          <p:nvPr>
            <p:ph type="dt" sz="half" idx="10"/>
          </p:nvPr>
        </p:nvSpPr>
        <p:spPr/>
        <p:txBody>
          <a:bodyPr/>
          <a:lstStyle/>
          <a:p>
            <a:fld id="{8436AAE0-E0E5-41C5-A056-7B9F6EAD6974}" type="datetimeFigureOut">
              <a:rPr lang="ru-RU" smtClean="0"/>
              <a:t>18.03.2026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17A73A2-AF47-4991-81C4-E367651516E5}" type="slidenum">
              <a:rPr lang="ru-RU" smtClean="0"/>
              <a:t>‹#›</a:t>
            </a:fld>
            <a:endParaRPr lang="ru-RU"/>
          </a:p>
        </p:txBody>
      </p:sp>
    </p:spTree>
    <p:extLst>
      <p:ext uri="{BB962C8B-B14F-4D97-AF65-F5344CB8AC3E}">
        <p14:creationId xmlns:p14="http://schemas.microsoft.com/office/powerpoint/2010/main" val="362881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436AAE0-E0E5-41C5-A056-7B9F6EAD6974}" type="datetimeFigureOut">
              <a:rPr lang="ru-RU" smtClean="0"/>
              <a:t>18.03.2026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17A73A2-AF47-4991-81C4-E367651516E5}" type="slidenum">
              <a:rPr lang="ru-RU" smtClean="0"/>
              <a:t>‹#›</a:t>
            </a:fld>
            <a:endParaRPr lang="ru-RU"/>
          </a:p>
        </p:txBody>
      </p:sp>
    </p:spTree>
    <p:extLst>
      <p:ext uri="{BB962C8B-B14F-4D97-AF65-F5344CB8AC3E}">
        <p14:creationId xmlns:p14="http://schemas.microsoft.com/office/powerpoint/2010/main" val="3506883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436AAE0-E0E5-41C5-A056-7B9F6EAD6974}" type="datetimeFigureOut">
              <a:rPr lang="ru-RU" smtClean="0"/>
              <a:t>18.03.2026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17A73A2-AF47-4991-81C4-E367651516E5}" type="slidenum">
              <a:rPr lang="ru-RU" smtClean="0"/>
              <a:t>‹#›</a:t>
            </a:fld>
            <a:endParaRPr lang="ru-RU"/>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457201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436AAE0-E0E5-41C5-A056-7B9F6EAD6974}" type="datetimeFigureOut">
              <a:rPr lang="ru-RU" smtClean="0"/>
              <a:t>18.03.2026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17A73A2-AF47-4991-81C4-E367651516E5}" type="slidenum">
              <a:rPr lang="ru-RU" smtClean="0"/>
              <a:t>‹#›</a:t>
            </a:fld>
            <a:endParaRPr lang="ru-RU"/>
          </a:p>
        </p:txBody>
      </p:sp>
    </p:spTree>
    <p:extLst>
      <p:ext uri="{BB962C8B-B14F-4D97-AF65-F5344CB8AC3E}">
        <p14:creationId xmlns:p14="http://schemas.microsoft.com/office/powerpoint/2010/main" val="217306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436AAE0-E0E5-41C5-A056-7B9F6EAD6974}" type="datetimeFigureOut">
              <a:rPr lang="ru-RU" smtClean="0"/>
              <a:t>18.03.2026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17A73A2-AF47-4991-81C4-E367651516E5}" type="slidenum">
              <a:rPr lang="ru-RU" smtClean="0"/>
              <a:t>‹#›</a:t>
            </a:fld>
            <a:endParaRPr lang="ru-RU"/>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55424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436AAE0-E0E5-41C5-A056-7B9F6EAD6974}" type="datetimeFigureOut">
              <a:rPr lang="ru-RU" smtClean="0"/>
              <a:t>18.03.2026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17A73A2-AF47-4991-81C4-E367651516E5}" type="slidenum">
              <a:rPr lang="ru-RU" smtClean="0"/>
              <a:t>‹#›</a:t>
            </a:fld>
            <a:endParaRPr lang="ru-RU"/>
          </a:p>
        </p:txBody>
      </p:sp>
    </p:spTree>
    <p:extLst>
      <p:ext uri="{BB962C8B-B14F-4D97-AF65-F5344CB8AC3E}">
        <p14:creationId xmlns:p14="http://schemas.microsoft.com/office/powerpoint/2010/main" val="2111695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436AAE0-E0E5-41C5-A056-7B9F6EAD6974}" type="datetimeFigureOut">
              <a:rPr lang="ru-RU" smtClean="0"/>
              <a:t>18.03.2026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17A73A2-AF47-4991-81C4-E367651516E5}" type="slidenum">
              <a:rPr lang="ru-RU" smtClean="0"/>
              <a:t>‹#›</a:t>
            </a:fld>
            <a:endParaRPr lang="ru-RU"/>
          </a:p>
        </p:txBody>
      </p:sp>
    </p:spTree>
    <p:extLst>
      <p:ext uri="{BB962C8B-B14F-4D97-AF65-F5344CB8AC3E}">
        <p14:creationId xmlns:p14="http://schemas.microsoft.com/office/powerpoint/2010/main" val="247232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436AAE0-E0E5-41C5-A056-7B9F6EAD6974}" type="datetimeFigureOut">
              <a:rPr lang="ru-RU" smtClean="0"/>
              <a:t>18.03.2026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17A73A2-AF47-4991-81C4-E367651516E5}" type="slidenum">
              <a:rPr lang="ru-RU" smtClean="0"/>
              <a:t>‹#›</a:t>
            </a:fld>
            <a:endParaRPr lang="ru-RU"/>
          </a:p>
        </p:txBody>
      </p:sp>
    </p:spTree>
    <p:extLst>
      <p:ext uri="{BB962C8B-B14F-4D97-AF65-F5344CB8AC3E}">
        <p14:creationId xmlns:p14="http://schemas.microsoft.com/office/powerpoint/2010/main" val="321410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436AAE0-E0E5-41C5-A056-7B9F6EAD6974}" type="datetimeFigureOut">
              <a:rPr lang="ru-RU" smtClean="0"/>
              <a:t>18.03.2026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17A73A2-AF47-4991-81C4-E367651516E5}" type="slidenum">
              <a:rPr lang="ru-RU" smtClean="0"/>
              <a:t>‹#›</a:t>
            </a:fld>
            <a:endParaRPr lang="ru-RU"/>
          </a:p>
        </p:txBody>
      </p:sp>
    </p:spTree>
    <p:extLst>
      <p:ext uri="{BB962C8B-B14F-4D97-AF65-F5344CB8AC3E}">
        <p14:creationId xmlns:p14="http://schemas.microsoft.com/office/powerpoint/2010/main" val="408987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436AAE0-E0E5-41C5-A056-7B9F6EAD6974}" type="datetimeFigureOut">
              <a:rPr lang="ru-RU" smtClean="0"/>
              <a:t>18.03.2026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17A73A2-AF47-4991-81C4-E367651516E5}" type="slidenum">
              <a:rPr lang="ru-RU" smtClean="0"/>
              <a:t>‹#›</a:t>
            </a:fld>
            <a:endParaRPr lang="ru-RU"/>
          </a:p>
        </p:txBody>
      </p:sp>
    </p:spTree>
    <p:extLst>
      <p:ext uri="{BB962C8B-B14F-4D97-AF65-F5344CB8AC3E}">
        <p14:creationId xmlns:p14="http://schemas.microsoft.com/office/powerpoint/2010/main" val="3285170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8436AAE0-E0E5-41C5-A056-7B9F6EAD6974}" type="datetimeFigureOut">
              <a:rPr lang="ru-RU" smtClean="0"/>
              <a:t>18.03.2026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17A73A2-AF47-4991-81C4-E367651516E5}" type="slidenum">
              <a:rPr lang="ru-RU" smtClean="0"/>
              <a:t>‹#›</a:t>
            </a:fld>
            <a:endParaRPr lang="ru-RU"/>
          </a:p>
        </p:txBody>
      </p:sp>
    </p:spTree>
    <p:extLst>
      <p:ext uri="{BB962C8B-B14F-4D97-AF65-F5344CB8AC3E}">
        <p14:creationId xmlns:p14="http://schemas.microsoft.com/office/powerpoint/2010/main" val="1530920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436AAE0-E0E5-41C5-A056-7B9F6EAD6974}" type="datetimeFigureOut">
              <a:rPr lang="ru-RU" smtClean="0"/>
              <a:t>18.03.2026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17A73A2-AF47-4991-81C4-E367651516E5}" type="slidenum">
              <a:rPr lang="ru-RU" smtClean="0"/>
              <a:t>‹#›</a:t>
            </a:fld>
            <a:endParaRPr lang="ru-RU"/>
          </a:p>
        </p:txBody>
      </p:sp>
    </p:spTree>
    <p:extLst>
      <p:ext uri="{BB962C8B-B14F-4D97-AF65-F5344CB8AC3E}">
        <p14:creationId xmlns:p14="http://schemas.microsoft.com/office/powerpoint/2010/main" val="1363576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436AAE0-E0E5-41C5-A056-7B9F6EAD6974}" type="datetimeFigureOut">
              <a:rPr lang="ru-RU" smtClean="0"/>
              <a:t>18.03.2026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17A73A2-AF47-4991-81C4-E367651516E5}" type="slidenum">
              <a:rPr lang="ru-RU" smtClean="0"/>
              <a:t>‹#›</a:t>
            </a:fld>
            <a:endParaRPr lang="ru-RU"/>
          </a:p>
        </p:txBody>
      </p:sp>
    </p:spTree>
    <p:extLst>
      <p:ext uri="{BB962C8B-B14F-4D97-AF65-F5344CB8AC3E}">
        <p14:creationId xmlns:p14="http://schemas.microsoft.com/office/powerpoint/2010/main" val="371309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36AAE0-E0E5-41C5-A056-7B9F6EAD6974}" type="datetimeFigureOut">
              <a:rPr lang="ru-RU" smtClean="0"/>
              <a:t>18.03.2026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17A73A2-AF47-4991-81C4-E367651516E5}" type="slidenum">
              <a:rPr lang="ru-RU" smtClean="0"/>
              <a:t>‹#›</a:t>
            </a:fld>
            <a:endParaRPr lang="ru-RU"/>
          </a:p>
        </p:txBody>
      </p:sp>
    </p:spTree>
    <p:extLst>
      <p:ext uri="{BB962C8B-B14F-4D97-AF65-F5344CB8AC3E}">
        <p14:creationId xmlns:p14="http://schemas.microsoft.com/office/powerpoint/2010/main" val="355919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436AAE0-E0E5-41C5-A056-7B9F6EAD6974}" type="datetimeFigureOut">
              <a:rPr lang="ru-RU" smtClean="0"/>
              <a:t>18.03.2026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17A73A2-AF47-4991-81C4-E367651516E5}" type="slidenum">
              <a:rPr lang="ru-RU" smtClean="0"/>
              <a:t>‹#›</a:t>
            </a:fld>
            <a:endParaRPr lang="ru-RU"/>
          </a:p>
        </p:txBody>
      </p:sp>
    </p:spTree>
    <p:extLst>
      <p:ext uri="{BB962C8B-B14F-4D97-AF65-F5344CB8AC3E}">
        <p14:creationId xmlns:p14="http://schemas.microsoft.com/office/powerpoint/2010/main" val="2106378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436AAE0-E0E5-41C5-A056-7B9F6EAD6974}" type="datetimeFigureOut">
              <a:rPr lang="ru-RU" smtClean="0"/>
              <a:t>18.03.2026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17A73A2-AF47-4991-81C4-E367651516E5}" type="slidenum">
              <a:rPr lang="ru-RU" smtClean="0"/>
              <a:t>‹#›</a:t>
            </a:fld>
            <a:endParaRPr lang="ru-RU"/>
          </a:p>
        </p:txBody>
      </p:sp>
    </p:spTree>
    <p:extLst>
      <p:ext uri="{BB962C8B-B14F-4D97-AF65-F5344CB8AC3E}">
        <p14:creationId xmlns:p14="http://schemas.microsoft.com/office/powerpoint/2010/main" val="705520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436AAE0-E0E5-41C5-A056-7B9F6EAD6974}" type="datetimeFigureOut">
              <a:rPr lang="ru-RU" smtClean="0"/>
              <a:t>18.03.2026</a:t>
            </a:fld>
            <a:endParaRPr lang="ru-RU"/>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ru-RU"/>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117A73A2-AF47-4991-81C4-E367651516E5}" type="slidenum">
              <a:rPr lang="ru-RU" smtClean="0"/>
              <a:t>‹#›</a:t>
            </a:fld>
            <a:endParaRPr lang="ru-RU"/>
          </a:p>
        </p:txBody>
      </p:sp>
    </p:spTree>
    <p:extLst>
      <p:ext uri="{BB962C8B-B14F-4D97-AF65-F5344CB8AC3E}">
        <p14:creationId xmlns:p14="http://schemas.microsoft.com/office/powerpoint/2010/main" val="2831822577"/>
      </p:ext>
    </p:extLst>
  </p:cSld>
  <p:clrMap bg1="dk1" tx1="lt1" bg2="dk2"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6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D88B31D0-BEF7-4F4C-A40C-5E59ADE5497A}"/>
              </a:ext>
            </a:extLst>
          </p:cNvPr>
          <p:cNvSpPr>
            <a:spLocks noGrp="1"/>
          </p:cNvSpPr>
          <p:nvPr>
            <p:ph type="ctrTitle"/>
          </p:nvPr>
        </p:nvSpPr>
        <p:spPr>
          <a:xfrm>
            <a:off x="684212" y="685799"/>
            <a:ext cx="8001000" cy="1752601"/>
          </a:xfrm>
        </p:spPr>
        <p:txBody>
          <a:bodyPr>
            <a:normAutofit/>
          </a:bodyPr>
          <a:lstStyle/>
          <a:p>
            <a:r>
              <a:rPr lang="ru-RU" sz="5400" b="1" i="1" dirty="0">
                <a:solidFill>
                  <a:srgbClr val="002060"/>
                </a:solidFill>
              </a:rPr>
              <a:t>УЧЕНЫЕ-ЮРИСТЫ</a:t>
            </a:r>
          </a:p>
        </p:txBody>
      </p:sp>
      <p:sp>
        <p:nvSpPr>
          <p:cNvPr id="5" name="Подзаголовок 4">
            <a:extLst>
              <a:ext uri="{FF2B5EF4-FFF2-40B4-BE49-F238E27FC236}">
                <a16:creationId xmlns:a16="http://schemas.microsoft.com/office/drawing/2014/main" id="{FEE1DDF2-B5B3-487B-A415-2A25B0756F7F}"/>
              </a:ext>
            </a:extLst>
          </p:cNvPr>
          <p:cNvSpPr>
            <a:spLocks noGrp="1"/>
          </p:cNvSpPr>
          <p:nvPr>
            <p:ph type="subTitle" idx="1"/>
          </p:nvPr>
        </p:nvSpPr>
        <p:spPr>
          <a:xfrm>
            <a:off x="684212" y="3027681"/>
            <a:ext cx="8144828" cy="2763520"/>
          </a:xfrm>
        </p:spPr>
        <p:txBody>
          <a:bodyPr>
            <a:normAutofit/>
          </a:bodyPr>
          <a:lstStyle/>
          <a:p>
            <a:r>
              <a:rPr lang="ru-RU" sz="4400" b="1" i="1" dirty="0">
                <a:solidFill>
                  <a:srgbClr val="002060"/>
                </a:solidFill>
              </a:rPr>
              <a:t>                  КОРШУНОВА О. Н.</a:t>
            </a:r>
          </a:p>
        </p:txBody>
      </p:sp>
    </p:spTree>
    <p:extLst>
      <p:ext uri="{BB962C8B-B14F-4D97-AF65-F5344CB8AC3E}">
        <p14:creationId xmlns:p14="http://schemas.microsoft.com/office/powerpoint/2010/main" val="3725016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83724" y="252248"/>
            <a:ext cx="8123795" cy="6032421"/>
          </a:xfrm>
          <a:prstGeom prst="rect">
            <a:avLst/>
          </a:prstGeom>
          <a:noFill/>
        </p:spPr>
        <p:txBody>
          <a:bodyPr wrap="square" rtlCol="0">
            <a:spAutoFit/>
          </a:bodyPr>
          <a:lstStyle/>
          <a:p>
            <a:r>
              <a:rPr lang="ru-RU" b="1" dirty="0">
                <a:solidFill>
                  <a:srgbClr val="002060"/>
                </a:solidFill>
              </a:rPr>
              <a:t>67.414(2Р)341 </a:t>
            </a:r>
            <a:endParaRPr lang="ru-RU" dirty="0">
              <a:solidFill>
                <a:srgbClr val="002060"/>
              </a:solidFill>
            </a:endParaRPr>
          </a:p>
          <a:p>
            <a:pPr algn="just"/>
            <a:r>
              <a:rPr lang="ru-RU" b="1" dirty="0">
                <a:solidFill>
                  <a:srgbClr val="002060"/>
                </a:solidFill>
              </a:rPr>
              <a:t>Коршунова, О. Н. </a:t>
            </a:r>
            <a:r>
              <a:rPr lang="ru-RU" dirty="0">
                <a:solidFill>
                  <a:srgbClr val="002060"/>
                </a:solidFill>
              </a:rPr>
              <a:t>Преступления экстремистского характера: теория и практика противодействия / О. Н. Коршунова ; Юридический центр Пресс. — Санкт-Петербург : Юридический центр Пресс, 2006. — 325 с. — (Теория и практика уголовного права и уголовного процесса). — </a:t>
            </a:r>
            <a:r>
              <a:rPr lang="ru-RU" dirty="0" err="1">
                <a:solidFill>
                  <a:srgbClr val="002060"/>
                </a:solidFill>
              </a:rPr>
              <a:t>Библиогр</a:t>
            </a:r>
            <a:r>
              <a:rPr lang="ru-RU" dirty="0">
                <a:solidFill>
                  <a:srgbClr val="002060"/>
                </a:solidFill>
              </a:rPr>
              <a:t>.: с. 287—323. — ISBN 5-94201-476-0.</a:t>
            </a:r>
          </a:p>
          <a:p>
            <a:endParaRPr lang="ru-RU" b="1" dirty="0">
              <a:solidFill>
                <a:srgbClr val="002060"/>
              </a:solidFill>
            </a:endParaRPr>
          </a:p>
          <a:p>
            <a:r>
              <a:rPr lang="ru-RU" b="1" dirty="0">
                <a:solidFill>
                  <a:srgbClr val="002060"/>
                </a:solidFill>
              </a:rPr>
              <a:t>Экземпляры: всего 8 : ЧЗ (1), ОБЩ (1), АБ (6).</a:t>
            </a:r>
            <a:endParaRPr lang="ru-RU" dirty="0">
              <a:solidFill>
                <a:srgbClr val="002060"/>
              </a:solidFill>
            </a:endParaRPr>
          </a:p>
          <a:p>
            <a:pPr algn="just"/>
            <a:endParaRPr lang="ru-RU" sz="1600" dirty="0">
              <a:solidFill>
                <a:srgbClr val="002060"/>
              </a:solidFill>
            </a:endParaRPr>
          </a:p>
          <a:p>
            <a:pPr algn="just"/>
            <a:r>
              <a:rPr lang="ru-RU" sz="1600" dirty="0">
                <a:solidFill>
                  <a:srgbClr val="002060"/>
                </a:solidFill>
              </a:rPr>
              <a:t>	В работе рассматриваются теоретические и практические проблемы процесса уголовного преследования на примере преступлений экстремистского характера. Впервые сформулированы общие положения методики уголовного преследования. Исследуются проблемы определения видов и системы преступлений экстремистского характера в соответствии с действующим российским законодательством, а также проводится сравнительно-правовой анализ вопросов законодательного регулирования ответственности за совершение аналогичных преступлений по законодательству зарубежных стран. Разработана криминалистическая характеристика преступлений экстремистского характера, выделены наиболее значимые особенности процесса познания при осуществлении уголовного преследования лиц, совершающих преступления изучаемой категории.</a:t>
            </a:r>
          </a:p>
        </p:txBody>
      </p:sp>
      <p:pic>
        <p:nvPicPr>
          <p:cNvPr id="6" name="Рисунок 5"/>
          <p:cNvPicPr>
            <a:picLocks noChangeAspect="1"/>
          </p:cNvPicPr>
          <p:nvPr/>
        </p:nvPicPr>
        <p:blipFill>
          <a:blip r:embed="rId2"/>
          <a:stretch>
            <a:fillRect/>
          </a:stretch>
        </p:blipFill>
        <p:spPr>
          <a:xfrm>
            <a:off x="206429" y="321562"/>
            <a:ext cx="3353372" cy="4975651"/>
          </a:xfrm>
          <a:prstGeom prst="rect">
            <a:avLst/>
          </a:prstGeom>
        </p:spPr>
      </p:pic>
    </p:spTree>
    <p:extLst>
      <p:ext uri="{BB962C8B-B14F-4D97-AF65-F5344CB8AC3E}">
        <p14:creationId xmlns:p14="http://schemas.microsoft.com/office/powerpoint/2010/main" val="493452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18186" y="181304"/>
            <a:ext cx="8431573" cy="4862870"/>
          </a:xfrm>
          <a:prstGeom prst="rect">
            <a:avLst/>
          </a:prstGeom>
          <a:noFill/>
        </p:spPr>
        <p:txBody>
          <a:bodyPr wrap="square" rtlCol="0">
            <a:spAutoFit/>
          </a:bodyPr>
          <a:lstStyle/>
          <a:p>
            <a:pPr algn="just"/>
            <a:r>
              <a:rPr lang="ru-RU" b="1" dirty="0">
                <a:solidFill>
                  <a:srgbClr val="002060"/>
                </a:solidFill>
              </a:rPr>
              <a:t>67.414(2Р)312 </a:t>
            </a:r>
            <a:endParaRPr lang="ru-RU" dirty="0">
              <a:solidFill>
                <a:srgbClr val="002060"/>
              </a:solidFill>
            </a:endParaRPr>
          </a:p>
          <a:p>
            <a:pPr algn="just"/>
            <a:r>
              <a:rPr lang="ru-RU" b="1" dirty="0">
                <a:solidFill>
                  <a:srgbClr val="002060"/>
                </a:solidFill>
              </a:rPr>
              <a:t>Коршунова, О. Н. </a:t>
            </a:r>
            <a:r>
              <a:rPr lang="ru-RU" dirty="0">
                <a:solidFill>
                  <a:srgbClr val="002060"/>
                </a:solidFill>
              </a:rPr>
              <a:t>Расследование захвата заложников. Уголовно-правовые и криминалистические вопросы : учебное пособие / О. Н. Коршунова, Г. В. </a:t>
            </a:r>
            <a:r>
              <a:rPr lang="ru-RU" dirty="0" err="1">
                <a:solidFill>
                  <a:srgbClr val="002060"/>
                </a:solidFill>
              </a:rPr>
              <a:t>Овчинникова</a:t>
            </a:r>
            <a:r>
              <a:rPr lang="ru-RU" dirty="0">
                <a:solidFill>
                  <a:srgbClr val="002060"/>
                </a:solidFill>
              </a:rPr>
              <a:t> ; Санкт-Петербургский юридический институт Генеральной прокуратуры Российской Федерации. — Санкт-Петербург : СПб ЮИ ГП РФ, 1997. — 34, [2] с. — ISBN 5-89094-020-1.</a:t>
            </a:r>
          </a:p>
          <a:p>
            <a:pPr algn="just"/>
            <a:endParaRPr lang="ru-RU" b="1" dirty="0">
              <a:solidFill>
                <a:srgbClr val="002060"/>
              </a:solidFill>
            </a:endParaRPr>
          </a:p>
          <a:p>
            <a:pPr algn="just"/>
            <a:r>
              <a:rPr lang="ru-RU" b="1" dirty="0">
                <a:solidFill>
                  <a:srgbClr val="002060"/>
                </a:solidFill>
              </a:rPr>
              <a:t>Экземпляры: всего: 96 : АБ(95), ОБЩ(1).</a:t>
            </a:r>
            <a:endParaRPr lang="ru-RU" dirty="0">
              <a:solidFill>
                <a:srgbClr val="002060"/>
              </a:solidFill>
            </a:endParaRPr>
          </a:p>
          <a:p>
            <a:pPr algn="just"/>
            <a:endParaRPr lang="ru-RU" sz="1600" dirty="0">
              <a:solidFill>
                <a:srgbClr val="002060"/>
              </a:solidFill>
            </a:endParaRPr>
          </a:p>
          <a:p>
            <a:pPr algn="just"/>
            <a:r>
              <a:rPr lang="ru-RU" sz="1600" dirty="0">
                <a:solidFill>
                  <a:srgbClr val="002060"/>
                </a:solidFill>
              </a:rPr>
              <a:t>	Учебное пособие исследует вопросы расследования захвата заложников с уголовно-правовой и криминалистической точки зрения. Авторы дают криминалистическую характеристику данных преступлений, рассматривают вопросы квалификации, следственные ситуации, сложившиеся на первоначальном этапе, приведен перечень обстоятельств, подлежащих доказыванию по делам данной категории и приводят особенности производства следственных действий.</a:t>
            </a:r>
          </a:p>
          <a:p>
            <a:endParaRPr lang="ru-RU" sz="2000" dirty="0"/>
          </a:p>
        </p:txBody>
      </p:sp>
      <p:pic>
        <p:nvPicPr>
          <p:cNvPr id="2" name="Рисунок 1"/>
          <p:cNvPicPr>
            <a:picLocks noChangeAspect="1"/>
          </p:cNvPicPr>
          <p:nvPr/>
        </p:nvPicPr>
        <p:blipFill>
          <a:blip r:embed="rId2"/>
          <a:stretch>
            <a:fillRect/>
          </a:stretch>
        </p:blipFill>
        <p:spPr>
          <a:xfrm>
            <a:off x="142241" y="291947"/>
            <a:ext cx="3353352" cy="5052564"/>
          </a:xfrm>
          <a:prstGeom prst="rect">
            <a:avLst/>
          </a:prstGeom>
        </p:spPr>
      </p:pic>
    </p:spTree>
    <p:extLst>
      <p:ext uri="{BB962C8B-B14F-4D97-AF65-F5344CB8AC3E}">
        <p14:creationId xmlns:p14="http://schemas.microsoft.com/office/powerpoint/2010/main" val="3432180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4082" y="275897"/>
            <a:ext cx="7942317" cy="3539430"/>
          </a:xfrm>
          <a:prstGeom prst="rect">
            <a:avLst/>
          </a:prstGeom>
          <a:noFill/>
        </p:spPr>
        <p:txBody>
          <a:bodyPr wrap="square" rtlCol="0">
            <a:spAutoFit/>
          </a:bodyPr>
          <a:lstStyle/>
          <a:p>
            <a:pPr algn="just"/>
            <a:r>
              <a:rPr lang="ru-RU" b="1" dirty="0">
                <a:solidFill>
                  <a:srgbClr val="002060"/>
                </a:solidFill>
              </a:rPr>
              <a:t>67.411(2Р)123 </a:t>
            </a:r>
            <a:endParaRPr lang="ru-RU" dirty="0">
              <a:solidFill>
                <a:srgbClr val="002060"/>
              </a:solidFill>
            </a:endParaRPr>
          </a:p>
          <a:p>
            <a:pPr algn="just"/>
            <a:r>
              <a:rPr lang="ru-RU" b="1" dirty="0">
                <a:solidFill>
                  <a:srgbClr val="002060"/>
                </a:solidFill>
              </a:rPr>
              <a:t>Коршунова, О. Н </a:t>
            </a:r>
            <a:r>
              <a:rPr lang="ru-RU" dirty="0">
                <a:solidFill>
                  <a:srgbClr val="002060"/>
                </a:solidFill>
              </a:rPr>
              <a:t>Теоретические и прикладные проблемы уголовного преследования : [монография] / О. Н. Коршунова. — [3-е изд., </a:t>
            </a:r>
            <a:r>
              <a:rPr lang="ru-RU" dirty="0" err="1">
                <a:solidFill>
                  <a:srgbClr val="002060"/>
                </a:solidFill>
              </a:rPr>
              <a:t>перераб</a:t>
            </a:r>
            <a:r>
              <a:rPr lang="ru-RU" dirty="0">
                <a:solidFill>
                  <a:srgbClr val="002060"/>
                </a:solidFill>
              </a:rPr>
              <a:t>. и доп.]. — Санкт-Петербург : Алеф-Пресс, 2015. — 231 с. — </a:t>
            </a:r>
            <a:r>
              <a:rPr lang="ru-RU" dirty="0" err="1">
                <a:solidFill>
                  <a:srgbClr val="002060"/>
                </a:solidFill>
              </a:rPr>
              <a:t>Библиогр</a:t>
            </a:r>
            <a:r>
              <a:rPr lang="ru-RU" dirty="0">
                <a:solidFill>
                  <a:srgbClr val="002060"/>
                </a:solidFill>
              </a:rPr>
              <a:t>.: с. 199—230. — ISBN 978-5-905966-52-1.</a:t>
            </a:r>
          </a:p>
          <a:p>
            <a:pPr algn="just"/>
            <a:endParaRPr lang="ru-RU" b="1" dirty="0">
              <a:solidFill>
                <a:srgbClr val="002060"/>
              </a:solidFill>
            </a:endParaRPr>
          </a:p>
          <a:p>
            <a:pPr algn="just"/>
            <a:r>
              <a:rPr lang="ru-RU" b="1" dirty="0">
                <a:solidFill>
                  <a:srgbClr val="002060"/>
                </a:solidFill>
              </a:rPr>
              <a:t>Экземпляры: всего 2 : ЧЗ (1), АБ (1).</a:t>
            </a:r>
            <a:endParaRPr lang="ru-RU" dirty="0">
              <a:solidFill>
                <a:srgbClr val="002060"/>
              </a:solidFill>
            </a:endParaRPr>
          </a:p>
          <a:p>
            <a:pPr algn="just"/>
            <a:endParaRPr lang="ru-RU" sz="1600" dirty="0">
              <a:solidFill>
                <a:srgbClr val="002060"/>
              </a:solidFill>
            </a:endParaRPr>
          </a:p>
          <a:p>
            <a:pPr algn="just"/>
            <a:r>
              <a:rPr lang="ru-RU" sz="1600" dirty="0">
                <a:solidFill>
                  <a:srgbClr val="002060"/>
                </a:solidFill>
              </a:rPr>
              <a:t>	В данной монографии сформулированы наиболее значимые теоретические положения, предложены разработанные методические рекомендации, направленные на повышение эффективности уголовного преследования в досудебных и судебных стадиях.</a:t>
            </a:r>
          </a:p>
          <a:p>
            <a:endParaRPr lang="ru-RU" dirty="0">
              <a:solidFill>
                <a:srgbClr val="002060"/>
              </a:solidFill>
            </a:endParaRPr>
          </a:p>
        </p:txBody>
      </p:sp>
      <p:pic>
        <p:nvPicPr>
          <p:cNvPr id="2" name="Рисунок 1"/>
          <p:cNvPicPr>
            <a:picLocks noChangeAspect="1"/>
          </p:cNvPicPr>
          <p:nvPr/>
        </p:nvPicPr>
        <p:blipFill>
          <a:blip r:embed="rId2"/>
          <a:stretch>
            <a:fillRect/>
          </a:stretch>
        </p:blipFill>
        <p:spPr>
          <a:xfrm>
            <a:off x="205477" y="392166"/>
            <a:ext cx="3571338" cy="4991757"/>
          </a:xfrm>
          <a:prstGeom prst="rect">
            <a:avLst/>
          </a:prstGeom>
        </p:spPr>
      </p:pic>
    </p:spTree>
    <p:extLst>
      <p:ext uri="{BB962C8B-B14F-4D97-AF65-F5344CB8AC3E}">
        <p14:creationId xmlns:p14="http://schemas.microsoft.com/office/powerpoint/2010/main" val="4261359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FA1E1-9F1C-930C-F300-918F01B806C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88B7F79-2A4D-AE09-1D6D-7F8EC3039D8C}"/>
              </a:ext>
            </a:extLst>
          </p:cNvPr>
          <p:cNvSpPr txBox="1"/>
          <p:nvPr/>
        </p:nvSpPr>
        <p:spPr>
          <a:xfrm>
            <a:off x="3862552" y="236484"/>
            <a:ext cx="8135006" cy="5668660"/>
          </a:xfrm>
          <a:prstGeom prst="rect">
            <a:avLst/>
          </a:prstGeom>
          <a:noFill/>
        </p:spPr>
        <p:txBody>
          <a:bodyPr wrap="square" rtlCol="0">
            <a:spAutoFit/>
          </a:bodyPr>
          <a:lstStyle/>
          <a:p>
            <a:pPr algn="just"/>
            <a:r>
              <a:rPr lang="ru-RU" sz="2400" b="1" dirty="0">
                <a:solidFill>
                  <a:srgbClr val="002060"/>
                </a:solidFill>
              </a:rPr>
              <a:t>67.414(2Р)</a:t>
            </a:r>
            <a:endParaRPr lang="ru-RU" sz="2400" dirty="0">
              <a:solidFill>
                <a:srgbClr val="002060"/>
              </a:solidFill>
            </a:endParaRPr>
          </a:p>
          <a:p>
            <a:pPr algn="just"/>
            <a:r>
              <a:rPr lang="ru-RU" dirty="0">
                <a:solidFill>
                  <a:srgbClr val="002060"/>
                </a:solidFill>
              </a:rPr>
              <a:t>Курс криминалистики. В 3 т. Том 1. Общая теория криминалистики. Криминалистическая техника. Криминалистическая тактика / А. Н.  Басалаев, В. С. </a:t>
            </a:r>
            <a:r>
              <a:rPr lang="ru-RU" dirty="0" err="1">
                <a:solidFill>
                  <a:srgbClr val="002060"/>
                </a:solidFill>
              </a:rPr>
              <a:t>Бурданова</a:t>
            </a:r>
            <a:r>
              <a:rPr lang="ru-RU" dirty="0">
                <a:solidFill>
                  <a:srgbClr val="002060"/>
                </a:solidFill>
              </a:rPr>
              <a:t>, М. Б. Вандер [и др.] ; ред. </a:t>
            </a:r>
            <a:r>
              <a:rPr lang="ru-RU" b="1" dirty="0">
                <a:solidFill>
                  <a:srgbClr val="002060"/>
                </a:solidFill>
              </a:rPr>
              <a:t>О. Н. Коршунова </a:t>
            </a:r>
            <a:r>
              <a:rPr lang="ru-RU" dirty="0">
                <a:solidFill>
                  <a:srgbClr val="002060"/>
                </a:solidFill>
              </a:rPr>
              <a:t>; Санкт-Петербургский юридический институт (филиал) Академии Генеральной Прокуратуры Российской Федерации. — 2-е изд., </a:t>
            </a:r>
            <a:r>
              <a:rPr lang="ru-RU" dirty="0" err="1">
                <a:solidFill>
                  <a:srgbClr val="002060"/>
                </a:solidFill>
              </a:rPr>
              <a:t>перераб</a:t>
            </a:r>
            <a:r>
              <a:rPr lang="ru-RU" dirty="0">
                <a:solidFill>
                  <a:srgbClr val="002060"/>
                </a:solidFill>
              </a:rPr>
              <a:t>. и доп. — Санкт-Петербург : Юридический центр, 2016. — 715 с. — (Учебники и учебные пособия). — ISBN 978- 5-94201-727-9 (Т. 1). — ISBN 978-5-94201-726-2 (Общ.).</a:t>
            </a:r>
          </a:p>
          <a:p>
            <a:pPr algn="just"/>
            <a:endParaRPr lang="ru-RU" b="1" dirty="0">
              <a:solidFill>
                <a:srgbClr val="002060"/>
              </a:solidFill>
              <a:latin typeface="+mj-lt"/>
            </a:endParaRPr>
          </a:p>
          <a:p>
            <a:pPr algn="just"/>
            <a:r>
              <a:rPr lang="ru-RU" b="1" dirty="0">
                <a:solidFill>
                  <a:srgbClr val="002060"/>
                </a:solidFill>
                <a:latin typeface="+mj-lt"/>
              </a:rPr>
              <a:t>Экземпляры</a:t>
            </a:r>
            <a:r>
              <a:rPr lang="ru-RU" b="1" dirty="0">
                <a:solidFill>
                  <a:srgbClr val="002060"/>
                </a:solidFill>
              </a:rPr>
              <a:t>: всего 20 : ЧЗ (1), АБ (19).</a:t>
            </a:r>
            <a:endParaRPr lang="ru-RU" dirty="0">
              <a:solidFill>
                <a:srgbClr val="002060"/>
              </a:solidFill>
            </a:endParaRPr>
          </a:p>
          <a:p>
            <a:pPr algn="just"/>
            <a:r>
              <a:rPr lang="ru-RU" sz="1600" dirty="0">
                <a:solidFill>
                  <a:srgbClr val="002060"/>
                </a:solidFill>
              </a:rPr>
              <a:t>	</a:t>
            </a:r>
          </a:p>
          <a:p>
            <a:pPr algn="just"/>
            <a:r>
              <a:rPr lang="ru-RU" sz="1600" dirty="0">
                <a:solidFill>
                  <a:srgbClr val="002060"/>
                </a:solidFill>
              </a:rPr>
              <a:t>	В учебнике представлены результаты исследований актуальных проблем криминалистики. Развивая сложившиеся традиционные подходы к системе науки криминалистики, авторы предлагают некоторые новации в изложении ряда частных криминалистических теорий. В том 1 включены первые три раздела криминалистики: общая теория (теоретические и методологические основы) криминалистики, криминалистическая техника и криминалистическая тактика. </a:t>
            </a:r>
            <a:endParaRPr lang="ru-RU" dirty="0">
              <a:solidFill>
                <a:srgbClr val="002060"/>
              </a:solidFill>
            </a:endParaRPr>
          </a:p>
        </p:txBody>
      </p:sp>
      <p:pic>
        <p:nvPicPr>
          <p:cNvPr id="9" name="Рисунок 8">
            <a:extLst>
              <a:ext uri="{FF2B5EF4-FFF2-40B4-BE49-F238E27FC236}">
                <a16:creationId xmlns:a16="http://schemas.microsoft.com/office/drawing/2014/main" id="{90191F3C-561E-E050-D7BF-B9C8A1FFC748}"/>
              </a:ext>
            </a:extLst>
          </p:cNvPr>
          <p:cNvPicPr>
            <a:picLocks noChangeAspect="1"/>
          </p:cNvPicPr>
          <p:nvPr/>
        </p:nvPicPr>
        <p:blipFill>
          <a:blip r:embed="rId2"/>
          <a:stretch>
            <a:fillRect/>
          </a:stretch>
        </p:blipFill>
        <p:spPr>
          <a:xfrm>
            <a:off x="194442" y="370415"/>
            <a:ext cx="3550966" cy="5249992"/>
          </a:xfrm>
          <a:prstGeom prst="rect">
            <a:avLst/>
          </a:prstGeom>
        </p:spPr>
      </p:pic>
    </p:spTree>
    <p:extLst>
      <p:ext uri="{BB962C8B-B14F-4D97-AF65-F5344CB8AC3E}">
        <p14:creationId xmlns:p14="http://schemas.microsoft.com/office/powerpoint/2010/main" val="2278606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F58F9-2C74-54C2-7593-EA23FE9D787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777F125-25F8-1681-7E6F-EA58E16EA88F}"/>
              </a:ext>
            </a:extLst>
          </p:cNvPr>
          <p:cNvSpPr txBox="1"/>
          <p:nvPr/>
        </p:nvSpPr>
        <p:spPr>
          <a:xfrm>
            <a:off x="3854669" y="166568"/>
            <a:ext cx="8135006" cy="6063198"/>
          </a:xfrm>
          <a:prstGeom prst="rect">
            <a:avLst/>
          </a:prstGeom>
          <a:noFill/>
        </p:spPr>
        <p:txBody>
          <a:bodyPr wrap="square" rtlCol="0">
            <a:spAutoFit/>
          </a:bodyPr>
          <a:lstStyle/>
          <a:p>
            <a:pPr algn="just"/>
            <a:r>
              <a:rPr lang="ru-RU" sz="2400" b="1" dirty="0">
                <a:solidFill>
                  <a:srgbClr val="002060"/>
                </a:solidFill>
              </a:rPr>
              <a:t>67.414(2Р)</a:t>
            </a:r>
            <a:endParaRPr lang="ru-RU" sz="2400" dirty="0">
              <a:solidFill>
                <a:srgbClr val="002060"/>
              </a:solidFill>
            </a:endParaRPr>
          </a:p>
          <a:p>
            <a:pPr algn="just"/>
            <a:r>
              <a:rPr lang="ru-RU" dirty="0">
                <a:solidFill>
                  <a:srgbClr val="002060"/>
                </a:solidFill>
              </a:rPr>
              <a:t>Курс криминалистики. В 3 т. Том 2. Общие положения криминалистической методики. Методика расследования преступлений против личности. Методика расследования преступлений против собственности / А. А. Беляков, И. А. </a:t>
            </a:r>
            <a:r>
              <a:rPr lang="ru-RU" dirty="0" err="1">
                <a:solidFill>
                  <a:srgbClr val="002060"/>
                </a:solidFill>
              </a:rPr>
              <a:t>Возгрин</a:t>
            </a:r>
            <a:r>
              <a:rPr lang="ru-RU" dirty="0">
                <a:solidFill>
                  <a:srgbClr val="002060"/>
                </a:solidFill>
              </a:rPr>
              <a:t>, Л. Т. </a:t>
            </a:r>
            <a:r>
              <a:rPr lang="ru-RU" dirty="0" err="1">
                <a:solidFill>
                  <a:srgbClr val="002060"/>
                </a:solidFill>
              </a:rPr>
              <a:t>Волнянская</a:t>
            </a:r>
            <a:r>
              <a:rPr lang="ru-RU" dirty="0">
                <a:solidFill>
                  <a:srgbClr val="002060"/>
                </a:solidFill>
              </a:rPr>
              <a:t> [и др.] ; ред. </a:t>
            </a:r>
            <a:r>
              <a:rPr lang="ru-RU" b="1" dirty="0">
                <a:solidFill>
                  <a:srgbClr val="002060"/>
                </a:solidFill>
              </a:rPr>
              <a:t>О. Н. Коршунова </a:t>
            </a:r>
            <a:r>
              <a:rPr lang="ru-RU" dirty="0">
                <a:solidFill>
                  <a:srgbClr val="002060"/>
                </a:solidFill>
              </a:rPr>
              <a:t>; Санкт-Петербургский юридический институт (филиал) Академии Генеральной Прокуратуры Российской Федерации (Санкт-Петербург). — 2-е изд., </a:t>
            </a:r>
            <a:r>
              <a:rPr lang="ru-RU" dirty="0" err="1">
                <a:solidFill>
                  <a:srgbClr val="002060"/>
                </a:solidFill>
              </a:rPr>
              <a:t>перераб</a:t>
            </a:r>
            <a:r>
              <a:rPr lang="ru-RU" dirty="0">
                <a:solidFill>
                  <a:srgbClr val="002060"/>
                </a:solidFill>
              </a:rPr>
              <a:t>. и доп. — Санкт-Петербург : Юридический центр, 2016. — 649 с. — (Учебники и учебные пособия). — ISBN 978- 5-94201-728-6 (Т. 2). - ISBN 978-5-94201-726-2 (Общ.).</a:t>
            </a:r>
            <a:endParaRPr lang="ru-RU" b="1" dirty="0">
              <a:solidFill>
                <a:srgbClr val="002060"/>
              </a:solidFill>
              <a:latin typeface="+mj-lt"/>
            </a:endParaRPr>
          </a:p>
          <a:p>
            <a:pPr algn="just"/>
            <a:endParaRPr lang="ru-RU" b="1" dirty="0">
              <a:solidFill>
                <a:srgbClr val="002060"/>
              </a:solidFill>
              <a:latin typeface="+mj-lt"/>
            </a:endParaRPr>
          </a:p>
          <a:p>
            <a:pPr algn="just"/>
            <a:r>
              <a:rPr lang="ru-RU" b="1" dirty="0">
                <a:solidFill>
                  <a:srgbClr val="002060"/>
                </a:solidFill>
                <a:latin typeface="+mj-lt"/>
              </a:rPr>
              <a:t>Экземпляры</a:t>
            </a:r>
            <a:r>
              <a:rPr lang="ru-RU" b="1" dirty="0">
                <a:solidFill>
                  <a:srgbClr val="002060"/>
                </a:solidFill>
              </a:rPr>
              <a:t>: всего 20 : ЧЗ (1), АБ (19).</a:t>
            </a:r>
            <a:endParaRPr lang="ru-RU" dirty="0">
              <a:solidFill>
                <a:srgbClr val="002060"/>
              </a:solidFill>
            </a:endParaRPr>
          </a:p>
          <a:p>
            <a:pPr algn="just"/>
            <a:r>
              <a:rPr lang="ru-RU" sz="1600" dirty="0">
                <a:solidFill>
                  <a:srgbClr val="002060"/>
                </a:solidFill>
              </a:rPr>
              <a:t>	</a:t>
            </a:r>
          </a:p>
          <a:p>
            <a:pPr algn="just"/>
            <a:r>
              <a:rPr lang="ru-RU" sz="1600" dirty="0">
                <a:solidFill>
                  <a:srgbClr val="002060"/>
                </a:solidFill>
              </a:rPr>
              <a:t>	</a:t>
            </a:r>
            <a:r>
              <a:rPr lang="ru-RU" dirty="0">
                <a:solidFill>
                  <a:srgbClr val="002060"/>
                </a:solidFill>
              </a:rPr>
              <a:t> </a:t>
            </a:r>
            <a:r>
              <a:rPr lang="ru-RU" sz="1600" dirty="0">
                <a:solidFill>
                  <a:srgbClr val="002060"/>
                </a:solidFill>
              </a:rPr>
              <a:t>В этот том учебника включен четвертый раздел криминалистики – криминалистическая методика, который ввиду большого объема разделен на две книги в зависимости от объекта посягательства. Следуя логике российского уголовного законодательства, в том 2 включены общие положения криминалистической методики и частные криминалистические методики расследования преступлений против личности, а также методики расследования преступлений против собственности. </a:t>
            </a:r>
          </a:p>
        </p:txBody>
      </p:sp>
      <p:pic>
        <p:nvPicPr>
          <p:cNvPr id="3" name="Рисунок 2">
            <a:extLst>
              <a:ext uri="{FF2B5EF4-FFF2-40B4-BE49-F238E27FC236}">
                <a16:creationId xmlns:a16="http://schemas.microsoft.com/office/drawing/2014/main" id="{0C30ECD2-ADBC-5D20-1642-5CA1CB90B4AB}"/>
              </a:ext>
            </a:extLst>
          </p:cNvPr>
          <p:cNvPicPr>
            <a:picLocks noChangeAspect="1"/>
          </p:cNvPicPr>
          <p:nvPr/>
        </p:nvPicPr>
        <p:blipFill>
          <a:blip r:embed="rId2"/>
          <a:stretch>
            <a:fillRect/>
          </a:stretch>
        </p:blipFill>
        <p:spPr>
          <a:xfrm>
            <a:off x="135973" y="315310"/>
            <a:ext cx="3600454" cy="5337782"/>
          </a:xfrm>
          <a:prstGeom prst="rect">
            <a:avLst/>
          </a:prstGeom>
        </p:spPr>
      </p:pic>
    </p:spTree>
    <p:extLst>
      <p:ext uri="{BB962C8B-B14F-4D97-AF65-F5344CB8AC3E}">
        <p14:creationId xmlns:p14="http://schemas.microsoft.com/office/powerpoint/2010/main" val="4176360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90E4B-6539-4AC9-8EE1-0C6F7BB90FE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611B8E7-C69E-D793-D6BA-142C351A0367}"/>
              </a:ext>
            </a:extLst>
          </p:cNvPr>
          <p:cNvSpPr txBox="1"/>
          <p:nvPr/>
        </p:nvSpPr>
        <p:spPr>
          <a:xfrm>
            <a:off x="3862552" y="236484"/>
            <a:ext cx="8135006" cy="6278642"/>
          </a:xfrm>
          <a:prstGeom prst="rect">
            <a:avLst/>
          </a:prstGeom>
          <a:noFill/>
        </p:spPr>
        <p:txBody>
          <a:bodyPr wrap="square" rtlCol="0">
            <a:spAutoFit/>
          </a:bodyPr>
          <a:lstStyle/>
          <a:p>
            <a:pPr algn="just"/>
            <a:r>
              <a:rPr lang="ru-RU" sz="2400" b="1" dirty="0">
                <a:solidFill>
                  <a:srgbClr val="002060"/>
                </a:solidFill>
              </a:rPr>
              <a:t>67.414(2Р)</a:t>
            </a:r>
            <a:endParaRPr lang="ru-RU" sz="2400" dirty="0">
              <a:solidFill>
                <a:srgbClr val="002060"/>
              </a:solidFill>
            </a:endParaRPr>
          </a:p>
          <a:p>
            <a:pPr algn="just"/>
            <a:r>
              <a:rPr lang="ru-RU" dirty="0">
                <a:solidFill>
                  <a:srgbClr val="002060"/>
                </a:solidFill>
              </a:rPr>
              <a:t>Курс криминалистики. В 3 т. Том 3. Методика расследования преступлений в сфере экономической деятельности. Методика расследования преступлений против общественной безопасности, других видов и групп преступлений / М. А. Григорьева, Н. А. Данилова, С. Г. Евдокимов [и др.] ; </a:t>
            </a:r>
            <a:r>
              <a:rPr lang="ru-RU" b="1" dirty="0">
                <a:solidFill>
                  <a:srgbClr val="002060"/>
                </a:solidFill>
              </a:rPr>
              <a:t>ред. О. Н. Коршунова </a:t>
            </a:r>
            <a:r>
              <a:rPr lang="ru-RU" dirty="0">
                <a:solidFill>
                  <a:srgbClr val="002060"/>
                </a:solidFill>
              </a:rPr>
              <a:t>; Санкт-Петербургский юридический институт (филиал) Академии Генеральной прокуратуры Российской Федерации. — 2-е изд., </a:t>
            </a:r>
            <a:r>
              <a:rPr lang="ru-RU" dirty="0" err="1">
                <a:solidFill>
                  <a:srgbClr val="002060"/>
                </a:solidFill>
              </a:rPr>
              <a:t>перераб</a:t>
            </a:r>
            <a:r>
              <a:rPr lang="ru-RU" dirty="0">
                <a:solidFill>
                  <a:srgbClr val="002060"/>
                </a:solidFill>
              </a:rPr>
              <a:t>. и доп. — Санкт-Петербург : Юридический центр, 2016. — 745 с. — (Учебники и учебные пособия). — 978-5-94201-729-3 (Т. 3). — </a:t>
            </a:r>
            <a:r>
              <a:rPr lang="en-US" dirty="0">
                <a:solidFill>
                  <a:srgbClr val="002060"/>
                </a:solidFill>
              </a:rPr>
              <a:t>ISBN 978-5-94201-726-2 (</a:t>
            </a:r>
            <a:r>
              <a:rPr lang="ru-RU" dirty="0">
                <a:solidFill>
                  <a:srgbClr val="002060"/>
                </a:solidFill>
              </a:rPr>
              <a:t>Общ.). </a:t>
            </a:r>
            <a:endParaRPr lang="ru-RU" b="1" dirty="0">
              <a:solidFill>
                <a:srgbClr val="002060"/>
              </a:solidFill>
              <a:latin typeface="+mj-lt"/>
            </a:endParaRPr>
          </a:p>
          <a:p>
            <a:pPr algn="just"/>
            <a:endParaRPr lang="ru-RU" b="1" dirty="0">
              <a:solidFill>
                <a:srgbClr val="002060"/>
              </a:solidFill>
              <a:latin typeface="+mj-lt"/>
            </a:endParaRPr>
          </a:p>
          <a:p>
            <a:pPr algn="just"/>
            <a:r>
              <a:rPr lang="ru-RU" b="1" dirty="0">
                <a:solidFill>
                  <a:srgbClr val="002060"/>
                </a:solidFill>
                <a:latin typeface="+mj-lt"/>
              </a:rPr>
              <a:t>Экземпляры</a:t>
            </a:r>
            <a:r>
              <a:rPr lang="ru-RU" b="1" dirty="0">
                <a:solidFill>
                  <a:srgbClr val="002060"/>
                </a:solidFill>
              </a:rPr>
              <a:t>: всего 20 : ЧЗ (1), АБ (19).</a:t>
            </a:r>
            <a:endParaRPr lang="ru-RU" dirty="0">
              <a:solidFill>
                <a:srgbClr val="002060"/>
              </a:solidFill>
            </a:endParaRPr>
          </a:p>
          <a:p>
            <a:pPr algn="just"/>
            <a:r>
              <a:rPr lang="ru-RU" sz="1600" dirty="0">
                <a:solidFill>
                  <a:srgbClr val="002060"/>
                </a:solidFill>
              </a:rPr>
              <a:t>	</a:t>
            </a:r>
          </a:p>
          <a:p>
            <a:pPr algn="just"/>
            <a:r>
              <a:rPr lang="ru-RU" sz="1600" dirty="0">
                <a:solidFill>
                  <a:srgbClr val="002060"/>
                </a:solidFill>
              </a:rPr>
              <a:t>	В этот том учебника включен четвертый раздел криминалистики – криминалистическая методика, который ввиду большого объема разделен на две книги в зависимости от объекта посягательства. Следуя логике российского уголовного законодательства, в том 3 включены частные криминалистические методики расследования преступлений в сфере экономической деятельности, методики расследования преступлений против общественной безопасности, а также других видов и групп преступлений.</a:t>
            </a:r>
          </a:p>
          <a:p>
            <a:pPr algn="just"/>
            <a:endParaRPr lang="ru-RU" dirty="0">
              <a:solidFill>
                <a:srgbClr val="002060"/>
              </a:solidFill>
            </a:endParaRPr>
          </a:p>
        </p:txBody>
      </p:sp>
      <p:pic>
        <p:nvPicPr>
          <p:cNvPr id="3" name="Рисунок 2">
            <a:extLst>
              <a:ext uri="{FF2B5EF4-FFF2-40B4-BE49-F238E27FC236}">
                <a16:creationId xmlns:a16="http://schemas.microsoft.com/office/drawing/2014/main" id="{6306CBA8-035C-18C8-C370-A485D320EC38}"/>
              </a:ext>
            </a:extLst>
          </p:cNvPr>
          <p:cNvPicPr>
            <a:picLocks noChangeAspect="1"/>
          </p:cNvPicPr>
          <p:nvPr/>
        </p:nvPicPr>
        <p:blipFill>
          <a:blip r:embed="rId2"/>
          <a:stretch>
            <a:fillRect/>
          </a:stretch>
        </p:blipFill>
        <p:spPr>
          <a:xfrm>
            <a:off x="194442" y="370491"/>
            <a:ext cx="3584671" cy="5320861"/>
          </a:xfrm>
          <a:prstGeom prst="rect">
            <a:avLst/>
          </a:prstGeom>
        </p:spPr>
      </p:pic>
    </p:spTree>
    <p:extLst>
      <p:ext uri="{BB962C8B-B14F-4D97-AF65-F5344CB8AC3E}">
        <p14:creationId xmlns:p14="http://schemas.microsoft.com/office/powerpoint/2010/main" val="3659812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2147A-BED7-FD8E-BED7-7AF46B5BC56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EABF34F-5862-A835-AF02-8FF140C6EF4C}"/>
              </a:ext>
            </a:extLst>
          </p:cNvPr>
          <p:cNvSpPr txBox="1"/>
          <p:nvPr/>
        </p:nvSpPr>
        <p:spPr>
          <a:xfrm>
            <a:off x="3862552" y="236484"/>
            <a:ext cx="8135006" cy="4955203"/>
          </a:xfrm>
          <a:prstGeom prst="rect">
            <a:avLst/>
          </a:prstGeom>
          <a:noFill/>
        </p:spPr>
        <p:txBody>
          <a:bodyPr wrap="square" rtlCol="0">
            <a:spAutoFit/>
          </a:bodyPr>
          <a:lstStyle/>
          <a:p>
            <a:pPr algn="just"/>
            <a:r>
              <a:rPr lang="ru-RU" b="1" dirty="0">
                <a:solidFill>
                  <a:srgbClr val="002060"/>
                </a:solidFill>
              </a:rPr>
              <a:t>67.411(2Р)12	 </a:t>
            </a:r>
            <a:endParaRPr lang="ru-RU" dirty="0">
              <a:solidFill>
                <a:srgbClr val="002060"/>
              </a:solidFill>
            </a:endParaRPr>
          </a:p>
          <a:p>
            <a:pPr algn="just"/>
            <a:r>
              <a:rPr lang="ru-RU" b="1" dirty="0">
                <a:solidFill>
                  <a:srgbClr val="002060"/>
                </a:solidFill>
              </a:rPr>
              <a:t> </a:t>
            </a:r>
            <a:endParaRPr lang="ru-RU" dirty="0">
              <a:solidFill>
                <a:srgbClr val="002060"/>
              </a:solidFill>
            </a:endParaRPr>
          </a:p>
          <a:p>
            <a:pPr algn="just"/>
            <a:r>
              <a:rPr lang="ru-RU" dirty="0">
                <a:solidFill>
                  <a:srgbClr val="002060"/>
                </a:solidFill>
              </a:rPr>
              <a:t>Методика подготовки прокурором процессуальных документов и актов прокурорского реагирования : учебное пособие / </a:t>
            </a:r>
            <a:r>
              <a:rPr lang="ru-RU" b="1" dirty="0">
                <a:solidFill>
                  <a:srgbClr val="002060"/>
                </a:solidFill>
              </a:rPr>
              <a:t>О. Н. Коршунова</a:t>
            </a:r>
            <a:r>
              <a:rPr lang="ru-RU" dirty="0">
                <a:solidFill>
                  <a:srgbClr val="002060"/>
                </a:solidFill>
              </a:rPr>
              <a:t>, И. И. Головко, И. Ю. Мурашкин [и др.] ; под ред. О. Н. Коршуновой ; Санкт-Петербургский юридический институт (филиал) Университета прокуратуры Российской Федерации. — Санкт-Петербург : </a:t>
            </a:r>
            <a:r>
              <a:rPr lang="ru-RU" dirty="0" err="1">
                <a:solidFill>
                  <a:srgbClr val="002060"/>
                </a:solidFill>
              </a:rPr>
              <a:t>СПбЮИ</a:t>
            </a:r>
            <a:r>
              <a:rPr lang="ru-RU" dirty="0">
                <a:solidFill>
                  <a:srgbClr val="002060"/>
                </a:solidFill>
              </a:rPr>
              <a:t> (ф) УП РФ, 2025. — 226, [2] с. — </a:t>
            </a:r>
            <a:r>
              <a:rPr lang="ru-RU" dirty="0" err="1">
                <a:solidFill>
                  <a:srgbClr val="002060"/>
                </a:solidFill>
              </a:rPr>
              <a:t>Библиогр</a:t>
            </a:r>
            <a:r>
              <a:rPr lang="ru-RU" dirty="0">
                <a:solidFill>
                  <a:srgbClr val="002060"/>
                </a:solidFill>
              </a:rPr>
              <a:t>.: с. 209—213. — Прил.: с. 214—226. — ISBN 978-5-6054271-6-2.</a:t>
            </a:r>
          </a:p>
          <a:p>
            <a:pPr algn="just"/>
            <a:r>
              <a:rPr lang="ru-RU" dirty="0">
                <a:solidFill>
                  <a:srgbClr val="002060"/>
                </a:solidFill>
              </a:rPr>
              <a:t> </a:t>
            </a:r>
          </a:p>
          <a:p>
            <a:pPr algn="just"/>
            <a:r>
              <a:rPr lang="ru-RU" b="1" dirty="0">
                <a:solidFill>
                  <a:srgbClr val="002060"/>
                </a:solidFill>
              </a:rPr>
              <a:t>Экземпляры: всего:63 — ЧЗ(1), ОБЩ(1), АБ(61).</a:t>
            </a:r>
            <a:endParaRPr lang="ru-RU" dirty="0">
              <a:solidFill>
                <a:srgbClr val="002060"/>
              </a:solidFill>
            </a:endParaRPr>
          </a:p>
          <a:p>
            <a:pPr algn="just"/>
            <a:r>
              <a:rPr lang="ru-RU" b="1" dirty="0">
                <a:solidFill>
                  <a:srgbClr val="002060"/>
                </a:solidFill>
              </a:rPr>
              <a:t> </a:t>
            </a:r>
            <a:endParaRPr lang="ru-RU" dirty="0">
              <a:solidFill>
                <a:srgbClr val="002060"/>
              </a:solidFill>
            </a:endParaRPr>
          </a:p>
          <a:p>
            <a:pPr algn="just"/>
            <a:r>
              <a:rPr lang="ru-RU" sz="1600" dirty="0">
                <a:solidFill>
                  <a:srgbClr val="002060"/>
                </a:solidFill>
              </a:rPr>
              <a:t>	В учебном пособии рассматривается методика подготовки прокурором различных процессуальных документов и актов прокурорского реагирования в различных направлениях прокурорской деятельности надзорного и ненадзорного характера.</a:t>
            </a:r>
          </a:p>
          <a:p>
            <a:pPr algn="just"/>
            <a:endParaRPr lang="ru-RU" dirty="0">
              <a:solidFill>
                <a:srgbClr val="002060"/>
              </a:solidFill>
            </a:endParaRPr>
          </a:p>
        </p:txBody>
      </p:sp>
      <p:pic>
        <p:nvPicPr>
          <p:cNvPr id="4" name="Рисунок 3">
            <a:extLst>
              <a:ext uri="{FF2B5EF4-FFF2-40B4-BE49-F238E27FC236}">
                <a16:creationId xmlns:a16="http://schemas.microsoft.com/office/drawing/2014/main" id="{659F66B9-AF04-9347-D347-431C071A29A1}"/>
              </a:ext>
            </a:extLst>
          </p:cNvPr>
          <p:cNvPicPr>
            <a:picLocks noChangeAspect="1"/>
          </p:cNvPicPr>
          <p:nvPr/>
        </p:nvPicPr>
        <p:blipFill>
          <a:blip r:embed="rId2"/>
          <a:stretch>
            <a:fillRect/>
          </a:stretch>
        </p:blipFill>
        <p:spPr>
          <a:xfrm>
            <a:off x="166431" y="299547"/>
            <a:ext cx="3696121" cy="5517930"/>
          </a:xfrm>
          <a:prstGeom prst="rect">
            <a:avLst/>
          </a:prstGeom>
        </p:spPr>
      </p:pic>
    </p:spTree>
    <p:extLst>
      <p:ext uri="{BB962C8B-B14F-4D97-AF65-F5344CB8AC3E}">
        <p14:creationId xmlns:p14="http://schemas.microsoft.com/office/powerpoint/2010/main" val="2382951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76297" y="299545"/>
            <a:ext cx="8624262" cy="5293757"/>
          </a:xfrm>
          <a:prstGeom prst="rect">
            <a:avLst/>
          </a:prstGeom>
          <a:noFill/>
        </p:spPr>
        <p:txBody>
          <a:bodyPr wrap="square" rtlCol="0">
            <a:spAutoFit/>
          </a:bodyPr>
          <a:lstStyle/>
          <a:p>
            <a:pPr algn="just"/>
            <a:r>
              <a:rPr lang="ru-RU" b="1" dirty="0">
                <a:solidFill>
                  <a:srgbClr val="002060"/>
                </a:solidFill>
              </a:rPr>
              <a:t>74.58 </a:t>
            </a:r>
            <a:endParaRPr lang="ru-RU" dirty="0">
              <a:solidFill>
                <a:srgbClr val="002060"/>
              </a:solidFill>
            </a:endParaRPr>
          </a:p>
          <a:p>
            <a:pPr algn="just"/>
            <a:r>
              <a:rPr lang="ru-RU" dirty="0">
                <a:solidFill>
                  <a:srgbClr val="002060"/>
                </a:solidFill>
              </a:rPr>
              <a:t>Методика преподавания юриспруденции в высшей школе : учебное пособие / О. Н. Коршунова, В. В. </a:t>
            </a:r>
            <a:r>
              <a:rPr lang="ru-RU" dirty="0" err="1">
                <a:solidFill>
                  <a:srgbClr val="002060"/>
                </a:solidFill>
              </a:rPr>
              <a:t>Омельянович</a:t>
            </a:r>
            <a:r>
              <a:rPr lang="ru-RU" dirty="0">
                <a:solidFill>
                  <a:srgbClr val="002060"/>
                </a:solidFill>
              </a:rPr>
              <a:t>, К. И. Тимощук [и др.] ; под ред.: О. Н. Коршуновой, В. В. </a:t>
            </a:r>
            <a:r>
              <a:rPr lang="ru-RU" dirty="0" err="1">
                <a:solidFill>
                  <a:srgbClr val="002060"/>
                </a:solidFill>
              </a:rPr>
              <a:t>Омельяновича</a:t>
            </a:r>
            <a:r>
              <a:rPr lang="ru-RU" dirty="0">
                <a:solidFill>
                  <a:srgbClr val="002060"/>
                </a:solidFill>
              </a:rPr>
              <a:t>  ; Санкт-Петербургский юридический институт (филиал) Университета прокуратуры Российской Федерации. — Санкт-Петербург : </a:t>
            </a:r>
            <a:r>
              <a:rPr lang="ru-RU" dirty="0" err="1">
                <a:solidFill>
                  <a:srgbClr val="002060"/>
                </a:solidFill>
              </a:rPr>
              <a:t>СПбЮИ</a:t>
            </a:r>
            <a:r>
              <a:rPr lang="ru-RU" dirty="0">
                <a:solidFill>
                  <a:srgbClr val="002060"/>
                </a:solidFill>
              </a:rPr>
              <a:t> (ф) УП РФ, 2023. — 119, [1] с. — </a:t>
            </a:r>
            <a:r>
              <a:rPr lang="ru-RU" dirty="0" err="1">
                <a:solidFill>
                  <a:srgbClr val="002060"/>
                </a:solidFill>
              </a:rPr>
              <a:t>Библиогр</a:t>
            </a:r>
            <a:r>
              <a:rPr lang="ru-RU" dirty="0">
                <a:solidFill>
                  <a:srgbClr val="002060"/>
                </a:solidFill>
              </a:rPr>
              <a:t>.: с. 110—119. — ISBN 978-5-6050039-3-9.</a:t>
            </a:r>
          </a:p>
          <a:p>
            <a:pPr algn="just"/>
            <a:endParaRPr lang="ru-RU" b="1" dirty="0">
              <a:solidFill>
                <a:srgbClr val="002060"/>
              </a:solidFill>
            </a:endParaRPr>
          </a:p>
          <a:p>
            <a:pPr algn="just"/>
            <a:r>
              <a:rPr lang="ru-RU" b="1" dirty="0">
                <a:solidFill>
                  <a:srgbClr val="002060"/>
                </a:solidFill>
              </a:rPr>
              <a:t>Экземпляры: всего 10 : ЧЗ (1), ОБЩ (1), АБ (8).</a:t>
            </a:r>
            <a:endParaRPr lang="ru-RU" dirty="0">
              <a:solidFill>
                <a:srgbClr val="002060"/>
              </a:solidFill>
            </a:endParaRPr>
          </a:p>
          <a:p>
            <a:pPr algn="just"/>
            <a:endParaRPr lang="ru-RU" sz="1600" dirty="0">
              <a:solidFill>
                <a:srgbClr val="002060"/>
              </a:solidFill>
            </a:endParaRPr>
          </a:p>
          <a:p>
            <a:pPr algn="just"/>
            <a:r>
              <a:rPr lang="ru-RU" sz="1600" dirty="0">
                <a:solidFill>
                  <a:srgbClr val="002060"/>
                </a:solidFill>
              </a:rPr>
              <a:t>	В учебном пособии раскрываются вопросы, посвященные понятию методики преподавания юриспруденции в высшей школе, а также ее особенностям; современным проблемам законодательного регулирования преподавания юриспруденции в высшей школе; федеральным государственным образовательным стандартам высшего образования по направлению подготовки «Юриспруденция» (бакалавриат, специалитет, магистратура, аспирантура), федеральным государственным требованиям (аспирантура); формам, приемам и методам преподавания юриспруденции в высшей школе; современным организационным проблемам преподавания юриспруденции в высшей школе</a:t>
            </a:r>
            <a:r>
              <a:rPr lang="ru-RU" sz="1600" dirty="0"/>
              <a:t>.</a:t>
            </a:r>
            <a:endParaRPr lang="ru-RU" sz="1600" dirty="0">
              <a:solidFill>
                <a:srgbClr val="002060"/>
              </a:solidFill>
            </a:endParaRPr>
          </a:p>
        </p:txBody>
      </p:sp>
      <p:pic>
        <p:nvPicPr>
          <p:cNvPr id="2" name="Рисунок 1"/>
          <p:cNvPicPr>
            <a:picLocks noChangeAspect="1"/>
          </p:cNvPicPr>
          <p:nvPr/>
        </p:nvPicPr>
        <p:blipFill>
          <a:blip r:embed="rId2"/>
          <a:stretch>
            <a:fillRect/>
          </a:stretch>
        </p:blipFill>
        <p:spPr>
          <a:xfrm>
            <a:off x="156176" y="436627"/>
            <a:ext cx="3191122" cy="5089187"/>
          </a:xfrm>
          <a:prstGeom prst="rect">
            <a:avLst/>
          </a:prstGeom>
        </p:spPr>
      </p:pic>
    </p:spTree>
    <p:extLst>
      <p:ext uri="{BB962C8B-B14F-4D97-AF65-F5344CB8AC3E}">
        <p14:creationId xmlns:p14="http://schemas.microsoft.com/office/powerpoint/2010/main" val="1021827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EDEC4-0F1F-DD93-30F5-5E793EC4BFE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9A200A4-17C0-508B-2D05-F85C57365AF8}"/>
              </a:ext>
            </a:extLst>
          </p:cNvPr>
          <p:cNvSpPr txBox="1"/>
          <p:nvPr/>
        </p:nvSpPr>
        <p:spPr>
          <a:xfrm>
            <a:off x="3476297" y="299545"/>
            <a:ext cx="8624262" cy="4524315"/>
          </a:xfrm>
          <a:prstGeom prst="rect">
            <a:avLst/>
          </a:prstGeom>
          <a:noFill/>
        </p:spPr>
        <p:txBody>
          <a:bodyPr wrap="square" rtlCol="0">
            <a:spAutoFit/>
          </a:bodyPr>
          <a:lstStyle/>
          <a:p>
            <a:pPr algn="just"/>
            <a:r>
              <a:rPr lang="ru-RU" b="1" dirty="0">
                <a:solidFill>
                  <a:srgbClr val="002060"/>
                </a:solidFill>
              </a:rPr>
              <a:t>67.411(2Р)1</a:t>
            </a:r>
            <a:endParaRPr lang="ru-RU" dirty="0">
              <a:solidFill>
                <a:srgbClr val="002060"/>
              </a:solidFill>
            </a:endParaRPr>
          </a:p>
          <a:p>
            <a:pPr algn="just"/>
            <a:r>
              <a:rPr lang="ru-RU" b="1" dirty="0">
                <a:solidFill>
                  <a:srgbClr val="002060"/>
                </a:solidFill>
              </a:rPr>
              <a:t> </a:t>
            </a:r>
            <a:endParaRPr lang="ru-RU" dirty="0">
              <a:solidFill>
                <a:srgbClr val="002060"/>
              </a:solidFill>
            </a:endParaRPr>
          </a:p>
          <a:p>
            <a:pPr algn="just"/>
            <a:r>
              <a:rPr lang="ru-RU" dirty="0">
                <a:solidFill>
                  <a:srgbClr val="002060"/>
                </a:solidFill>
              </a:rPr>
              <a:t>Организация деятельности прокуратуры : учебное пособие / О. Н. Коршунова, И. И. Головко, Э. Р. Исламова [и др.] ; под ред. О. Н. Коршуновой ; Санкт-Петербургский юридический институт (филиал) Университета прокуратуры Российской Федерации. — Санкт-Петербург  : </a:t>
            </a:r>
            <a:r>
              <a:rPr lang="ru-RU" dirty="0" err="1">
                <a:solidFill>
                  <a:srgbClr val="002060"/>
                </a:solidFill>
              </a:rPr>
              <a:t>СПбЮИ</a:t>
            </a:r>
            <a:r>
              <a:rPr lang="ru-RU" dirty="0">
                <a:solidFill>
                  <a:srgbClr val="002060"/>
                </a:solidFill>
              </a:rPr>
              <a:t> (ф) УП РФ, 2024. — 259, [1] с. — </a:t>
            </a:r>
            <a:r>
              <a:rPr lang="ru-RU" dirty="0" err="1">
                <a:solidFill>
                  <a:srgbClr val="002060"/>
                </a:solidFill>
              </a:rPr>
              <a:t>Библиогр</a:t>
            </a:r>
            <a:r>
              <a:rPr lang="ru-RU" dirty="0">
                <a:solidFill>
                  <a:srgbClr val="002060"/>
                </a:solidFill>
              </a:rPr>
              <a:t>.: с. 254—259 — ISBN 978-5-6051510-9-8.</a:t>
            </a:r>
          </a:p>
          <a:p>
            <a:pPr algn="just"/>
            <a:r>
              <a:rPr lang="ru-RU" dirty="0">
                <a:solidFill>
                  <a:srgbClr val="002060"/>
                </a:solidFill>
              </a:rPr>
              <a:t> </a:t>
            </a:r>
          </a:p>
          <a:p>
            <a:pPr algn="just"/>
            <a:r>
              <a:rPr lang="ru-RU" b="1" dirty="0">
                <a:solidFill>
                  <a:srgbClr val="002060"/>
                </a:solidFill>
              </a:rPr>
              <a:t>Экземпляры: всего:71 — ЧЗ(1), ОБЩ(1), АБ(69).</a:t>
            </a:r>
            <a:endParaRPr lang="ru-RU" dirty="0">
              <a:solidFill>
                <a:srgbClr val="002060"/>
              </a:solidFill>
            </a:endParaRPr>
          </a:p>
          <a:p>
            <a:pPr algn="just"/>
            <a:r>
              <a:rPr lang="ru-RU" b="1" dirty="0">
                <a:solidFill>
                  <a:srgbClr val="002060"/>
                </a:solidFill>
              </a:rPr>
              <a:t> </a:t>
            </a:r>
            <a:endParaRPr lang="ru-RU" dirty="0">
              <a:solidFill>
                <a:srgbClr val="002060"/>
              </a:solidFill>
            </a:endParaRPr>
          </a:p>
          <a:p>
            <a:pPr algn="just"/>
            <a:r>
              <a:rPr lang="ru-RU" dirty="0">
                <a:solidFill>
                  <a:srgbClr val="002060"/>
                </a:solidFill>
              </a:rPr>
              <a:t>	</a:t>
            </a:r>
            <a:r>
              <a:rPr lang="ru-RU" sz="1600" dirty="0">
                <a:solidFill>
                  <a:srgbClr val="002060"/>
                </a:solidFill>
              </a:rPr>
              <a:t>В учебном пособии рассматриваются вопросы, посвященные определению понятия и сущности организации деятельности прокуратуры Российской Федерации в целом, а также особенностям организации деятельности прокуратуры по различным направлениям надзорного и ненадзорного характера.</a:t>
            </a:r>
          </a:p>
        </p:txBody>
      </p:sp>
      <p:pic>
        <p:nvPicPr>
          <p:cNvPr id="4" name="Рисунок 3">
            <a:extLst>
              <a:ext uri="{FF2B5EF4-FFF2-40B4-BE49-F238E27FC236}">
                <a16:creationId xmlns:a16="http://schemas.microsoft.com/office/drawing/2014/main" id="{9FA18266-6C79-5FF0-69D9-D08EB7C36593}"/>
              </a:ext>
            </a:extLst>
          </p:cNvPr>
          <p:cNvPicPr>
            <a:picLocks noChangeAspect="1"/>
          </p:cNvPicPr>
          <p:nvPr/>
        </p:nvPicPr>
        <p:blipFill>
          <a:blip r:embed="rId2"/>
          <a:stretch>
            <a:fillRect/>
          </a:stretch>
        </p:blipFill>
        <p:spPr>
          <a:xfrm>
            <a:off x="173420" y="378373"/>
            <a:ext cx="3258923" cy="5163205"/>
          </a:xfrm>
          <a:prstGeom prst="rect">
            <a:avLst/>
          </a:prstGeom>
        </p:spPr>
      </p:pic>
    </p:spTree>
    <p:extLst>
      <p:ext uri="{BB962C8B-B14F-4D97-AF65-F5344CB8AC3E}">
        <p14:creationId xmlns:p14="http://schemas.microsoft.com/office/powerpoint/2010/main" val="360296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20662" y="220717"/>
            <a:ext cx="8217338" cy="4093428"/>
          </a:xfrm>
          <a:prstGeom prst="rect">
            <a:avLst/>
          </a:prstGeom>
          <a:noFill/>
        </p:spPr>
        <p:txBody>
          <a:bodyPr wrap="square" rtlCol="0">
            <a:spAutoFit/>
          </a:bodyPr>
          <a:lstStyle/>
          <a:p>
            <a:pPr algn="just"/>
            <a:r>
              <a:rPr lang="ru-RU" b="1" dirty="0">
                <a:solidFill>
                  <a:srgbClr val="002060"/>
                </a:solidFill>
              </a:rPr>
              <a:t>67.411(2Р)0 </a:t>
            </a:r>
            <a:endParaRPr lang="ru-RU" dirty="0">
              <a:solidFill>
                <a:srgbClr val="002060"/>
              </a:solidFill>
            </a:endParaRPr>
          </a:p>
          <a:p>
            <a:pPr algn="just"/>
            <a:r>
              <a:rPr lang="ru-RU" dirty="0">
                <a:solidFill>
                  <a:srgbClr val="002060"/>
                </a:solidFill>
              </a:rPr>
              <a:t>Организация судебной деятельности : учебное пособие / </a:t>
            </a:r>
            <a:r>
              <a:rPr lang="ru-RU" b="1" dirty="0">
                <a:solidFill>
                  <a:srgbClr val="002060"/>
                </a:solidFill>
              </a:rPr>
              <a:t>О. Н. Коршунова</a:t>
            </a:r>
            <a:r>
              <a:rPr lang="ru-RU" dirty="0">
                <a:solidFill>
                  <a:srgbClr val="002060"/>
                </a:solidFill>
              </a:rPr>
              <a:t>, И. И. Головко, Г. В. </a:t>
            </a:r>
            <a:r>
              <a:rPr lang="ru-RU" dirty="0" err="1">
                <a:solidFill>
                  <a:srgbClr val="002060"/>
                </a:solidFill>
              </a:rPr>
              <a:t>Дытченко</a:t>
            </a:r>
            <a:r>
              <a:rPr lang="ru-RU" dirty="0">
                <a:solidFill>
                  <a:srgbClr val="002060"/>
                </a:solidFill>
              </a:rPr>
              <a:t>  [и др.] ; под общ. ред.: О. Н. Коршуновой, И. Ю. Мурашкина  ; Санкт-Петербургский юридический институт (филиал) Университета прокуратуры Российской Федерации. — Санкт-Петербург : </a:t>
            </a:r>
            <a:r>
              <a:rPr lang="ru-RU" dirty="0" err="1">
                <a:solidFill>
                  <a:srgbClr val="002060"/>
                </a:solidFill>
              </a:rPr>
              <a:t>СПбЮИ</a:t>
            </a:r>
            <a:r>
              <a:rPr lang="ru-RU" dirty="0">
                <a:solidFill>
                  <a:srgbClr val="002060"/>
                </a:solidFill>
              </a:rPr>
              <a:t> (ф) УП РФ, 2022. — 308 с. — </a:t>
            </a:r>
            <a:r>
              <a:rPr lang="ru-RU" dirty="0" err="1">
                <a:solidFill>
                  <a:srgbClr val="002060"/>
                </a:solidFill>
              </a:rPr>
              <a:t>Библиогр</a:t>
            </a:r>
            <a:r>
              <a:rPr lang="ru-RU" dirty="0">
                <a:solidFill>
                  <a:srgbClr val="002060"/>
                </a:solidFill>
              </a:rPr>
              <a:t>.: с. 299—308.</a:t>
            </a:r>
          </a:p>
          <a:p>
            <a:pPr algn="just"/>
            <a:endParaRPr lang="ru-RU" b="1" dirty="0">
              <a:solidFill>
                <a:srgbClr val="002060"/>
              </a:solidFill>
            </a:endParaRPr>
          </a:p>
          <a:p>
            <a:pPr algn="just"/>
            <a:r>
              <a:rPr lang="ru-RU" b="1" dirty="0">
                <a:solidFill>
                  <a:srgbClr val="002060"/>
                </a:solidFill>
              </a:rPr>
              <a:t>Экземпляры: всего: 50 : ЧЗ(1), ОБЩ(1), АБ(48).</a:t>
            </a:r>
            <a:endParaRPr lang="ru-RU" dirty="0">
              <a:solidFill>
                <a:srgbClr val="002060"/>
              </a:solidFill>
            </a:endParaRPr>
          </a:p>
          <a:p>
            <a:pPr algn="just"/>
            <a:endParaRPr lang="ru-RU" sz="1600" dirty="0">
              <a:solidFill>
                <a:srgbClr val="002060"/>
              </a:solidFill>
            </a:endParaRPr>
          </a:p>
          <a:p>
            <a:pPr algn="just"/>
            <a:r>
              <a:rPr lang="ru-RU" sz="1600" dirty="0">
                <a:solidFill>
                  <a:srgbClr val="002060"/>
                </a:solidFill>
              </a:rPr>
              <a:t>	Учебное пособие раскрывает понятие и содержание судебной деятельности, судебной власти. Изложены основы правового регулирования, принципы, правила организации и функционирования судебной системы в целом и конкретных судов в частности.</a:t>
            </a:r>
          </a:p>
          <a:p>
            <a:endParaRPr lang="ru-RU" dirty="0">
              <a:solidFill>
                <a:srgbClr val="002060"/>
              </a:solidFill>
            </a:endParaRPr>
          </a:p>
        </p:txBody>
      </p:sp>
      <p:pic>
        <p:nvPicPr>
          <p:cNvPr id="3" name="Рисунок 2"/>
          <p:cNvPicPr>
            <a:picLocks noChangeAspect="1"/>
          </p:cNvPicPr>
          <p:nvPr/>
        </p:nvPicPr>
        <p:blipFill>
          <a:blip r:embed="rId2"/>
          <a:stretch>
            <a:fillRect/>
          </a:stretch>
        </p:blipFill>
        <p:spPr>
          <a:xfrm>
            <a:off x="166830" y="220717"/>
            <a:ext cx="3386876" cy="4952508"/>
          </a:xfrm>
          <a:prstGeom prst="rect">
            <a:avLst/>
          </a:prstGeom>
        </p:spPr>
      </p:pic>
    </p:spTree>
    <p:extLst>
      <p:ext uri="{BB962C8B-B14F-4D97-AF65-F5344CB8AC3E}">
        <p14:creationId xmlns:p14="http://schemas.microsoft.com/office/powerpoint/2010/main" val="3369249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7786" y="480848"/>
            <a:ext cx="11428774" cy="6463308"/>
          </a:xfrm>
          <a:prstGeom prst="rect">
            <a:avLst/>
          </a:prstGeom>
          <a:noFill/>
        </p:spPr>
        <p:txBody>
          <a:bodyPr wrap="square" rtlCol="0">
            <a:spAutoFit/>
          </a:bodyPr>
          <a:lstStyle/>
          <a:p>
            <a:pPr indent="457200" algn="just"/>
            <a:r>
              <a:rPr lang="ru-RU" sz="1400" b="1" dirty="0">
                <a:solidFill>
                  <a:srgbClr val="002060"/>
                </a:solidFill>
              </a:rPr>
              <a:t>Коршунова Ольга Николаевна </a:t>
            </a:r>
            <a:r>
              <a:rPr lang="ru-RU" sz="1400" dirty="0">
                <a:solidFill>
                  <a:srgbClr val="002060"/>
                </a:solidFill>
              </a:rPr>
              <a:t>— заведующий кафедрой прокурорского надзора и участия прокурора в рассмотрении уголовных, гражданских и арбитражных дел, профессор, старший советник юстиции. Имеет ученую степень доктор юридических наук. </a:t>
            </a:r>
          </a:p>
          <a:p>
            <a:pPr indent="457200" algn="just"/>
            <a:r>
              <a:rPr lang="ru-RU" sz="1400" dirty="0">
                <a:solidFill>
                  <a:srgbClr val="002060"/>
                </a:solidFill>
              </a:rPr>
              <a:t>Коршунова О. Н. работает в органах прокуратуры — с августа 1982 года, в Санкт-Петербургском юридическом институте (филиале) Университета прокуратуры Российской Федерации — с апреля 1988 года.</a:t>
            </a:r>
          </a:p>
          <a:p>
            <a:pPr indent="457200" algn="just"/>
            <a:r>
              <a:rPr lang="ru-RU" sz="1400" dirty="0">
                <a:solidFill>
                  <a:srgbClr val="002060"/>
                </a:solidFill>
              </a:rPr>
              <a:t>В 1992 году защитила диссертацию на соискание ученой степени кандидата юридических наук по теме «Процессуальные и тактические аспекты отождествления личности по признакам голоса и устной речи на предварительном следствии».</a:t>
            </a:r>
          </a:p>
          <a:p>
            <a:pPr indent="457200" algn="just"/>
            <a:r>
              <a:rPr lang="ru-RU" sz="1400" dirty="0">
                <a:solidFill>
                  <a:srgbClr val="002060"/>
                </a:solidFill>
              </a:rPr>
              <a:t>В 2006 году защитила диссертацию на соискание ученой степени доктора юридических наук по теме «Уголовно-процессуальные и криминалистические проблемы уголовного преследования».</a:t>
            </a:r>
          </a:p>
          <a:p>
            <a:pPr indent="457200" algn="just"/>
            <a:r>
              <a:rPr lang="ru-RU" sz="1400" dirty="0">
                <a:solidFill>
                  <a:srgbClr val="002060"/>
                </a:solidFill>
              </a:rPr>
              <a:t>На юридическом факультете преподаёт дисциплины: Методика и тактика прокурорских проверок, Прокурорский надзор за исполнением законов о противодействии терроризму и экстремистской деятельности,  Прокурорский надзор за исполнением законов и соответствием законам правовых актов, Прокурорский надзор за соблюдением прав и свобод человека и гражданина, Прокурорский надзор за исполнением законов на транспорте и в таможенной сфере, Прокурорский надзор в условиях особых правовых режимов, Координация деятельности правоохранительных органов по борьбе с преступностью; на факультете подготовки научных кадров: Публично-правовые науки, Актуальные проблемы прокурорского надзора за соблюдением Конституции РФ и исполнением законов, Проблемы координации деятельности, Научная деятельность, направленная на подготовку диссертации на соискание научной степени кандидата наук; отдельные темы по программам профессиональной переподготовки и повышения квалификации прокурорских работников.</a:t>
            </a:r>
          </a:p>
          <a:p>
            <a:pPr indent="457200" algn="just"/>
            <a:r>
              <a:rPr lang="ru-RU" sz="1400" dirty="0">
                <a:solidFill>
                  <a:srgbClr val="002060"/>
                </a:solidFill>
              </a:rPr>
              <a:t>Сфера научных интересов: Теоретические и прикладные проблемы уголовного преследования. Актуальные проблемы теории и практики прокурорской деятельности. Прокурорский надзор. Участие прокурора в рассмотрении дел судами. Координация деятельности правоохранительных органов в борьбе с преступностью. Деятельность прокуратуры в противодействии экстремизму, терроризму и их финансированию. Методика преподавания юриспруденции в высшей школе.</a:t>
            </a:r>
          </a:p>
          <a:p>
            <a:pPr indent="457200" algn="just"/>
            <a:r>
              <a:rPr lang="ru-RU" sz="1400" dirty="0">
                <a:solidFill>
                  <a:srgbClr val="002060"/>
                </a:solidFill>
              </a:rPr>
              <a:t>Общее количество опубликованных работ — более 200.</a:t>
            </a:r>
          </a:p>
          <a:p>
            <a:pPr indent="457200" algn="just"/>
            <a:r>
              <a:rPr lang="ru-RU" sz="1400" dirty="0">
                <a:solidFill>
                  <a:srgbClr val="002060"/>
                </a:solidFill>
              </a:rPr>
              <a:t>Заслуженный работник прокуратуры Российской Федерации, почетный работник прокуратуры Российской Федерации.</a:t>
            </a:r>
          </a:p>
          <a:p>
            <a:pPr algn="just"/>
            <a:endParaRPr lang="ru-RU" sz="2200" dirty="0">
              <a:solidFill>
                <a:srgbClr val="002060"/>
              </a:solidFill>
            </a:endParaRPr>
          </a:p>
        </p:txBody>
      </p:sp>
    </p:spTree>
    <p:extLst>
      <p:ext uri="{BB962C8B-B14F-4D97-AF65-F5344CB8AC3E}">
        <p14:creationId xmlns:p14="http://schemas.microsoft.com/office/powerpoint/2010/main" val="1652810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27B7F-EF1A-29A1-CDA9-EA04197A00E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19133A2-0D59-08AC-228B-09C71717EF17}"/>
              </a:ext>
            </a:extLst>
          </p:cNvPr>
          <p:cNvSpPr txBox="1"/>
          <p:nvPr/>
        </p:nvSpPr>
        <p:spPr>
          <a:xfrm>
            <a:off x="3720662" y="220717"/>
            <a:ext cx="8217338" cy="4616648"/>
          </a:xfrm>
          <a:prstGeom prst="rect">
            <a:avLst/>
          </a:prstGeom>
          <a:noFill/>
        </p:spPr>
        <p:txBody>
          <a:bodyPr wrap="square" rtlCol="0">
            <a:spAutoFit/>
          </a:bodyPr>
          <a:lstStyle/>
          <a:p>
            <a:pPr algn="just"/>
            <a:r>
              <a:rPr lang="ru-RU" b="1" dirty="0">
                <a:solidFill>
                  <a:srgbClr val="002060"/>
                </a:solidFill>
              </a:rPr>
              <a:t>67.411(2Р)</a:t>
            </a:r>
            <a:endParaRPr lang="ru-RU" dirty="0">
              <a:solidFill>
                <a:srgbClr val="002060"/>
              </a:solidFill>
            </a:endParaRPr>
          </a:p>
          <a:p>
            <a:pPr algn="just"/>
            <a:r>
              <a:rPr lang="ru-RU" b="1" dirty="0">
                <a:solidFill>
                  <a:srgbClr val="002060"/>
                </a:solidFill>
              </a:rPr>
              <a:t> </a:t>
            </a:r>
            <a:endParaRPr lang="ru-RU" dirty="0">
              <a:solidFill>
                <a:srgbClr val="002060"/>
              </a:solidFill>
            </a:endParaRPr>
          </a:p>
          <a:p>
            <a:pPr algn="just"/>
            <a:r>
              <a:rPr lang="ru-RU" dirty="0">
                <a:solidFill>
                  <a:srgbClr val="002060"/>
                </a:solidFill>
              </a:rPr>
              <a:t>Правоохранительные органы. Учебное пособие. Часть 1 / </a:t>
            </a:r>
            <a:r>
              <a:rPr lang="ru-RU" b="1" dirty="0">
                <a:solidFill>
                  <a:srgbClr val="002060"/>
                </a:solidFill>
              </a:rPr>
              <a:t>О. Н. Коршунова</a:t>
            </a:r>
            <a:r>
              <a:rPr lang="ru-RU" dirty="0">
                <a:solidFill>
                  <a:srgbClr val="002060"/>
                </a:solidFill>
              </a:rPr>
              <a:t>, И. И. Головко, Э. Р. Исламова [и др.] ; Санкт-Петербургский юридический институт (филиал) Университета прокуратуры Российской Федерации. — Санкт-Петербург  : </a:t>
            </a:r>
            <a:r>
              <a:rPr lang="ru-RU" dirty="0" err="1">
                <a:solidFill>
                  <a:srgbClr val="002060"/>
                </a:solidFill>
              </a:rPr>
              <a:t>СПбЮИ</a:t>
            </a:r>
            <a:r>
              <a:rPr lang="ru-RU" dirty="0">
                <a:solidFill>
                  <a:srgbClr val="002060"/>
                </a:solidFill>
              </a:rPr>
              <a:t> (ф) УП РФ, 2024. — 135, [1] с. — ISBN</a:t>
            </a:r>
            <a:r>
              <a:rPr lang="ru-RU" b="1" dirty="0">
                <a:solidFill>
                  <a:srgbClr val="002060"/>
                </a:solidFill>
              </a:rPr>
              <a:t> </a:t>
            </a:r>
            <a:r>
              <a:rPr lang="ru-RU" dirty="0">
                <a:solidFill>
                  <a:srgbClr val="002060"/>
                </a:solidFill>
              </a:rPr>
              <a:t>978-5-6051509-0-9.</a:t>
            </a:r>
          </a:p>
          <a:p>
            <a:pPr algn="just"/>
            <a:r>
              <a:rPr lang="ru-RU" b="1" dirty="0">
                <a:solidFill>
                  <a:srgbClr val="002060"/>
                </a:solidFill>
              </a:rPr>
              <a:t> </a:t>
            </a:r>
          </a:p>
          <a:p>
            <a:pPr algn="just"/>
            <a:r>
              <a:rPr lang="ru-RU" b="1" dirty="0">
                <a:solidFill>
                  <a:srgbClr val="002060"/>
                </a:solidFill>
              </a:rPr>
              <a:t>Экземпляры: всего:52 — ЧЗ(1), ОБЩ(1), АБ(50).</a:t>
            </a:r>
            <a:endParaRPr lang="ru-RU" dirty="0">
              <a:solidFill>
                <a:srgbClr val="002060"/>
              </a:solidFill>
            </a:endParaRPr>
          </a:p>
          <a:p>
            <a:pPr algn="just"/>
            <a:r>
              <a:rPr lang="ru-RU" b="1" dirty="0">
                <a:solidFill>
                  <a:srgbClr val="002060"/>
                </a:solidFill>
              </a:rPr>
              <a:t> </a:t>
            </a:r>
            <a:endParaRPr lang="ru-RU" dirty="0">
              <a:solidFill>
                <a:srgbClr val="002060"/>
              </a:solidFill>
            </a:endParaRPr>
          </a:p>
          <a:p>
            <a:pPr algn="just"/>
            <a:r>
              <a:rPr lang="ru-RU" sz="1600" dirty="0">
                <a:solidFill>
                  <a:srgbClr val="002060"/>
                </a:solidFill>
              </a:rPr>
              <a:t>	В учебном пособии раскрываются вопросы, посвященные системе, структуре, организации и осуществлению деятельности правоохранительных органов Российской Федерации, а также органов, выполняющих правоохранительную функцию в целях защиты прав и свобод человека, законных интересов общества и государства.</a:t>
            </a:r>
          </a:p>
          <a:p>
            <a:r>
              <a:rPr lang="ru-RU" sz="1600" dirty="0"/>
              <a:t>.</a:t>
            </a:r>
          </a:p>
          <a:p>
            <a:endParaRPr lang="ru-RU" dirty="0">
              <a:solidFill>
                <a:srgbClr val="002060"/>
              </a:solidFill>
            </a:endParaRPr>
          </a:p>
        </p:txBody>
      </p:sp>
      <p:pic>
        <p:nvPicPr>
          <p:cNvPr id="4" name="Рисунок 3">
            <a:extLst>
              <a:ext uri="{FF2B5EF4-FFF2-40B4-BE49-F238E27FC236}">
                <a16:creationId xmlns:a16="http://schemas.microsoft.com/office/drawing/2014/main" id="{85C75387-6D2D-9139-D1EF-B2BF2E4F5B26}"/>
              </a:ext>
            </a:extLst>
          </p:cNvPr>
          <p:cNvPicPr>
            <a:picLocks noChangeAspect="1"/>
          </p:cNvPicPr>
          <p:nvPr/>
        </p:nvPicPr>
        <p:blipFill>
          <a:blip r:embed="rId2"/>
          <a:stretch>
            <a:fillRect/>
          </a:stretch>
        </p:blipFill>
        <p:spPr>
          <a:xfrm>
            <a:off x="110358" y="275896"/>
            <a:ext cx="3510563" cy="5675586"/>
          </a:xfrm>
          <a:prstGeom prst="rect">
            <a:avLst/>
          </a:prstGeom>
        </p:spPr>
      </p:pic>
    </p:spTree>
    <p:extLst>
      <p:ext uri="{BB962C8B-B14F-4D97-AF65-F5344CB8AC3E}">
        <p14:creationId xmlns:p14="http://schemas.microsoft.com/office/powerpoint/2010/main" val="621348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52192" y="260131"/>
            <a:ext cx="8374117" cy="4370427"/>
          </a:xfrm>
          <a:prstGeom prst="rect">
            <a:avLst/>
          </a:prstGeom>
          <a:noFill/>
        </p:spPr>
        <p:txBody>
          <a:bodyPr wrap="square" rtlCol="0">
            <a:spAutoFit/>
          </a:bodyPr>
          <a:lstStyle/>
          <a:p>
            <a:pPr algn="just"/>
            <a:r>
              <a:rPr lang="ru-RU" b="1" dirty="0">
                <a:solidFill>
                  <a:srgbClr val="002060"/>
                </a:solidFill>
              </a:rPr>
              <a:t>67.411(2Р)</a:t>
            </a:r>
            <a:endParaRPr lang="ru-RU" dirty="0">
              <a:solidFill>
                <a:srgbClr val="002060"/>
              </a:solidFill>
            </a:endParaRPr>
          </a:p>
          <a:p>
            <a:pPr algn="just"/>
            <a:r>
              <a:rPr lang="ru-RU" b="1" dirty="0">
                <a:solidFill>
                  <a:srgbClr val="002060"/>
                </a:solidFill>
              </a:rPr>
              <a:t> </a:t>
            </a:r>
            <a:endParaRPr lang="ru-RU" dirty="0">
              <a:solidFill>
                <a:srgbClr val="002060"/>
              </a:solidFill>
            </a:endParaRPr>
          </a:p>
          <a:p>
            <a:pPr algn="just"/>
            <a:r>
              <a:rPr lang="ru-RU" dirty="0">
                <a:solidFill>
                  <a:srgbClr val="002060"/>
                </a:solidFill>
              </a:rPr>
              <a:t>Правоохранительные органы. Учебное пособие. Часть 2 / </a:t>
            </a:r>
            <a:r>
              <a:rPr lang="ru-RU" b="1" dirty="0">
                <a:solidFill>
                  <a:srgbClr val="002060"/>
                </a:solidFill>
              </a:rPr>
              <a:t>О. Н. Коршунова</a:t>
            </a:r>
            <a:r>
              <a:rPr lang="ru-RU" dirty="0">
                <a:solidFill>
                  <a:srgbClr val="002060"/>
                </a:solidFill>
              </a:rPr>
              <a:t>, И. И. Головко, Э. Р. Исламова [и др.] ; Санкт-Петербургский юридический институт (филиал) Университета прокуратуры Российской Федерации. — Санкт-Петербург  : </a:t>
            </a:r>
            <a:r>
              <a:rPr lang="ru-RU" dirty="0" err="1">
                <a:solidFill>
                  <a:srgbClr val="002060"/>
                </a:solidFill>
              </a:rPr>
              <a:t>СПбЮИ</a:t>
            </a:r>
            <a:r>
              <a:rPr lang="ru-RU" dirty="0">
                <a:solidFill>
                  <a:srgbClr val="002060"/>
                </a:solidFill>
              </a:rPr>
              <a:t> (ф) УП РФ, 2024. — 199, [1] с. — ISBN</a:t>
            </a:r>
            <a:r>
              <a:rPr lang="ru-RU" b="1" dirty="0">
                <a:solidFill>
                  <a:srgbClr val="002060"/>
                </a:solidFill>
              </a:rPr>
              <a:t> </a:t>
            </a:r>
            <a:r>
              <a:rPr lang="ru-RU" dirty="0">
                <a:solidFill>
                  <a:srgbClr val="002060"/>
                </a:solidFill>
              </a:rPr>
              <a:t>978-5-6051509-2-3.</a:t>
            </a:r>
          </a:p>
          <a:p>
            <a:pPr algn="just"/>
            <a:r>
              <a:rPr lang="ru-RU" dirty="0">
                <a:solidFill>
                  <a:srgbClr val="002060"/>
                </a:solidFill>
              </a:rPr>
              <a:t> </a:t>
            </a:r>
          </a:p>
          <a:p>
            <a:pPr algn="just"/>
            <a:r>
              <a:rPr lang="ru-RU" b="1" dirty="0">
                <a:solidFill>
                  <a:srgbClr val="002060"/>
                </a:solidFill>
              </a:rPr>
              <a:t>Экземпляры: всего:52 — ЧЗ(1), ОБЩ(1), АБ(50).</a:t>
            </a:r>
            <a:endParaRPr lang="ru-RU" dirty="0">
              <a:solidFill>
                <a:srgbClr val="002060"/>
              </a:solidFill>
            </a:endParaRPr>
          </a:p>
          <a:p>
            <a:pPr algn="just"/>
            <a:r>
              <a:rPr lang="ru-RU" b="1" dirty="0">
                <a:solidFill>
                  <a:srgbClr val="002060"/>
                </a:solidFill>
              </a:rPr>
              <a:t> </a:t>
            </a:r>
            <a:endParaRPr lang="ru-RU" dirty="0">
              <a:solidFill>
                <a:srgbClr val="002060"/>
              </a:solidFill>
            </a:endParaRPr>
          </a:p>
          <a:p>
            <a:pPr algn="just"/>
            <a:r>
              <a:rPr lang="ru-RU" sz="1600" dirty="0">
                <a:solidFill>
                  <a:srgbClr val="002060"/>
                </a:solidFill>
              </a:rPr>
              <a:t>	В учебном пособии раскрываются вопросы, посвященные системе, структуре, организации и осуществлению деятельности правоохранительных органов Российской Федерации, а также органов, выполняющих правоохранительную функцию в целях защиты прав и свобод человека, законных интересов общества и государства.</a:t>
            </a:r>
          </a:p>
          <a:p>
            <a:endParaRPr lang="ru-RU" dirty="0">
              <a:solidFill>
                <a:srgbClr val="002060"/>
              </a:solidFill>
            </a:endParaRPr>
          </a:p>
        </p:txBody>
      </p:sp>
      <p:pic>
        <p:nvPicPr>
          <p:cNvPr id="4" name="Рисунок 3">
            <a:extLst>
              <a:ext uri="{FF2B5EF4-FFF2-40B4-BE49-F238E27FC236}">
                <a16:creationId xmlns:a16="http://schemas.microsoft.com/office/drawing/2014/main" id="{E6338A6D-E31C-019D-194A-080784DF01A2}"/>
              </a:ext>
            </a:extLst>
          </p:cNvPr>
          <p:cNvPicPr>
            <a:picLocks noChangeAspect="1"/>
          </p:cNvPicPr>
          <p:nvPr/>
        </p:nvPicPr>
        <p:blipFill>
          <a:blip r:embed="rId2"/>
          <a:stretch>
            <a:fillRect/>
          </a:stretch>
        </p:blipFill>
        <p:spPr>
          <a:xfrm>
            <a:off x="152401" y="260131"/>
            <a:ext cx="3458806" cy="5454869"/>
          </a:xfrm>
          <a:prstGeom prst="rect">
            <a:avLst/>
          </a:prstGeom>
        </p:spPr>
      </p:pic>
    </p:spTree>
    <p:extLst>
      <p:ext uri="{BB962C8B-B14F-4D97-AF65-F5344CB8AC3E}">
        <p14:creationId xmlns:p14="http://schemas.microsoft.com/office/powerpoint/2010/main" val="1096197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334F1-C282-D589-285C-441E87B05DA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B0F072C-162E-C56D-4EA7-179AEB3681E1}"/>
              </a:ext>
            </a:extLst>
          </p:cNvPr>
          <p:cNvSpPr txBox="1"/>
          <p:nvPr/>
        </p:nvSpPr>
        <p:spPr>
          <a:xfrm>
            <a:off x="3665482" y="149772"/>
            <a:ext cx="8374117" cy="5078313"/>
          </a:xfrm>
          <a:prstGeom prst="rect">
            <a:avLst/>
          </a:prstGeom>
          <a:noFill/>
        </p:spPr>
        <p:txBody>
          <a:bodyPr wrap="square" rtlCol="0">
            <a:spAutoFit/>
          </a:bodyPr>
          <a:lstStyle/>
          <a:p>
            <a:pPr algn="just"/>
            <a:r>
              <a:rPr lang="ru-RU" b="1" dirty="0">
                <a:solidFill>
                  <a:srgbClr val="002060"/>
                </a:solidFill>
              </a:rPr>
              <a:t>67.414(2Р)331 </a:t>
            </a:r>
            <a:endParaRPr lang="ru-RU" dirty="0">
              <a:solidFill>
                <a:srgbClr val="002060"/>
              </a:solidFill>
            </a:endParaRPr>
          </a:p>
          <a:p>
            <a:pPr algn="just"/>
            <a:r>
              <a:rPr lang="ru-RU" dirty="0">
                <a:solidFill>
                  <a:srgbClr val="002060"/>
                </a:solidFill>
              </a:rPr>
              <a:t>Преступления террористической направленности: уголовное преследование на досудебных стадиях / В. И. Иванов, К. А. Корсаков, </a:t>
            </a:r>
            <a:r>
              <a:rPr lang="ru-RU" b="1" dirty="0">
                <a:solidFill>
                  <a:srgbClr val="002060"/>
                </a:solidFill>
              </a:rPr>
              <a:t>О. Н. Коршунова </a:t>
            </a:r>
            <a:r>
              <a:rPr lang="ru-RU" dirty="0">
                <a:solidFill>
                  <a:srgbClr val="002060"/>
                </a:solidFill>
              </a:rPr>
              <a:t>[и др.] ; Ассоциация Юридический центр ; науч. ред. О. Н. Коршунова. — Санкт-Петербург : Юридический центр Пресс, 2003. — 435 с. — (Теория и практика уголовного права и уголовного процесса). — ISBN 5-94201-238-5. </a:t>
            </a:r>
          </a:p>
          <a:p>
            <a:pPr algn="just"/>
            <a:endParaRPr lang="ru-RU" b="1" dirty="0">
              <a:solidFill>
                <a:srgbClr val="002060"/>
              </a:solidFill>
            </a:endParaRPr>
          </a:p>
          <a:p>
            <a:pPr algn="just"/>
            <a:r>
              <a:rPr lang="ru-RU" b="1" dirty="0">
                <a:solidFill>
                  <a:srgbClr val="002060"/>
                </a:solidFill>
              </a:rPr>
              <a:t>Экземпляры: всего 10 : ЧЗ (1), ОБЩ (1), АБ (8).</a:t>
            </a:r>
            <a:endParaRPr lang="ru-RU" dirty="0">
              <a:solidFill>
                <a:srgbClr val="002060"/>
              </a:solidFill>
            </a:endParaRPr>
          </a:p>
          <a:p>
            <a:pPr algn="just"/>
            <a:endParaRPr lang="ru-RU" sz="1600" dirty="0">
              <a:solidFill>
                <a:srgbClr val="002060"/>
              </a:solidFill>
            </a:endParaRPr>
          </a:p>
          <a:p>
            <a:pPr algn="just"/>
            <a:r>
              <a:rPr lang="ru-RU" sz="1600" dirty="0">
                <a:solidFill>
                  <a:srgbClr val="002060"/>
                </a:solidFill>
              </a:rPr>
              <a:t>	Книга представляет собой комплексное исследование криминалистических проблем организации уголовного преследования по делам наиболее опасных преступлениях террористической направленности. Авторами рассмотрены криминалистические характеристики терроризма, захвата заложников, ложных сообщений об актах терроризма, сформулированы обстоятельства, подлежащие исследованию, следственные ситуации первоначального этапа расследования, а также тактические особенности производства отдельных следственных действий.</a:t>
            </a:r>
          </a:p>
          <a:p>
            <a:endParaRPr lang="ru-RU" dirty="0">
              <a:solidFill>
                <a:srgbClr val="002060"/>
              </a:solidFill>
            </a:endParaRPr>
          </a:p>
        </p:txBody>
      </p:sp>
      <p:pic>
        <p:nvPicPr>
          <p:cNvPr id="2" name="Рисунок 1">
            <a:extLst>
              <a:ext uri="{FF2B5EF4-FFF2-40B4-BE49-F238E27FC236}">
                <a16:creationId xmlns:a16="http://schemas.microsoft.com/office/drawing/2014/main" id="{45CEFAE3-B1E3-2BC7-EEF2-FF83773574CE}"/>
              </a:ext>
            </a:extLst>
          </p:cNvPr>
          <p:cNvPicPr>
            <a:picLocks noChangeAspect="1"/>
          </p:cNvPicPr>
          <p:nvPr/>
        </p:nvPicPr>
        <p:blipFill>
          <a:blip r:embed="rId2"/>
          <a:stretch>
            <a:fillRect/>
          </a:stretch>
        </p:blipFill>
        <p:spPr>
          <a:xfrm>
            <a:off x="141794" y="256769"/>
            <a:ext cx="3523688" cy="5150803"/>
          </a:xfrm>
          <a:prstGeom prst="rect">
            <a:avLst/>
          </a:prstGeom>
        </p:spPr>
      </p:pic>
    </p:spTree>
    <p:extLst>
      <p:ext uri="{BB962C8B-B14F-4D97-AF65-F5344CB8AC3E}">
        <p14:creationId xmlns:p14="http://schemas.microsoft.com/office/powerpoint/2010/main" val="2876632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62552" y="212834"/>
            <a:ext cx="7973848" cy="6217087"/>
          </a:xfrm>
          <a:prstGeom prst="rect">
            <a:avLst/>
          </a:prstGeom>
          <a:noFill/>
        </p:spPr>
        <p:txBody>
          <a:bodyPr wrap="square" rtlCol="0">
            <a:spAutoFit/>
          </a:bodyPr>
          <a:lstStyle/>
          <a:p>
            <a:pPr algn="just"/>
            <a:r>
              <a:rPr lang="ru-RU" b="1" dirty="0">
                <a:solidFill>
                  <a:srgbClr val="002060"/>
                </a:solidFill>
              </a:rPr>
              <a:t>67.411(2Р)121</a:t>
            </a:r>
            <a:endParaRPr lang="ru-RU" dirty="0">
              <a:solidFill>
                <a:srgbClr val="002060"/>
              </a:solidFill>
            </a:endParaRPr>
          </a:p>
          <a:p>
            <a:pPr algn="just"/>
            <a:r>
              <a:rPr lang="ru-RU" b="1" dirty="0">
                <a:solidFill>
                  <a:srgbClr val="002060"/>
                </a:solidFill>
              </a:rPr>
              <a:t> </a:t>
            </a:r>
            <a:endParaRPr lang="ru-RU" dirty="0">
              <a:solidFill>
                <a:srgbClr val="002060"/>
              </a:solidFill>
            </a:endParaRPr>
          </a:p>
          <a:p>
            <a:pPr algn="just"/>
            <a:r>
              <a:rPr lang="ru-RU" dirty="0">
                <a:solidFill>
                  <a:srgbClr val="002060"/>
                </a:solidFill>
              </a:rPr>
              <a:t>Прокурорская проверка исполнения законов в сфере государственного единого статистического учета : учебное пособие для обучающихся по программе дополнительного профессионального образования / О. Н. Коршунова, П. В. Широкова, К. И.  Тимощук, Р. М. Кравченко ; под ред. О. Н. Коршуновой ; Санкт-Петербургский юридический институт (филиал) Университета прокуратуры Российской Федерации. — Санкт-Петербург : </a:t>
            </a:r>
            <a:r>
              <a:rPr lang="ru-RU" dirty="0" err="1">
                <a:solidFill>
                  <a:srgbClr val="002060"/>
                </a:solidFill>
              </a:rPr>
              <a:t>СПбЮИ</a:t>
            </a:r>
            <a:r>
              <a:rPr lang="ru-RU" dirty="0">
                <a:solidFill>
                  <a:srgbClr val="002060"/>
                </a:solidFill>
              </a:rPr>
              <a:t> (ф) УП РФ, 2024. — 62, [2] с. — (Правоприменение: теория и практика). — </a:t>
            </a:r>
            <a:r>
              <a:rPr lang="ru-RU" dirty="0" err="1">
                <a:solidFill>
                  <a:srgbClr val="002060"/>
                </a:solidFill>
              </a:rPr>
              <a:t>Библиогр</a:t>
            </a:r>
            <a:r>
              <a:rPr lang="ru-RU" dirty="0">
                <a:solidFill>
                  <a:srgbClr val="002060"/>
                </a:solidFill>
              </a:rPr>
              <a:t>.: с. 60—63.</a:t>
            </a:r>
          </a:p>
          <a:p>
            <a:pPr algn="just"/>
            <a:r>
              <a:rPr lang="ru-RU" dirty="0">
                <a:solidFill>
                  <a:srgbClr val="002060"/>
                </a:solidFill>
              </a:rPr>
              <a:t> </a:t>
            </a:r>
          </a:p>
          <a:p>
            <a:pPr algn="just"/>
            <a:r>
              <a:rPr lang="ru-RU" b="1" dirty="0">
                <a:solidFill>
                  <a:srgbClr val="002060"/>
                </a:solidFill>
              </a:rPr>
              <a:t>Экземпляры: всего:30 — ЧЗ(1), ОБЩ(1), АБ(28).</a:t>
            </a:r>
            <a:endParaRPr lang="ru-RU" dirty="0">
              <a:solidFill>
                <a:srgbClr val="002060"/>
              </a:solidFill>
            </a:endParaRPr>
          </a:p>
          <a:p>
            <a:pPr algn="just"/>
            <a:r>
              <a:rPr lang="ru-RU" b="1" dirty="0">
                <a:solidFill>
                  <a:srgbClr val="002060"/>
                </a:solidFill>
              </a:rPr>
              <a:t> </a:t>
            </a:r>
            <a:endParaRPr lang="ru-RU" dirty="0">
              <a:solidFill>
                <a:srgbClr val="002060"/>
              </a:solidFill>
            </a:endParaRPr>
          </a:p>
          <a:p>
            <a:pPr algn="just"/>
            <a:r>
              <a:rPr lang="ru-RU" sz="1600" dirty="0">
                <a:solidFill>
                  <a:srgbClr val="002060"/>
                </a:solidFill>
              </a:rPr>
              <a:t>	В учебном пособии анализируются наиболее актуальные вопросы, возникающие при проверке прокурором исполнения законов в сфере государственного единого статистического учета. Представлена информация о деятельности прокурора в сфере государственного единого статистического учета, использовании информационных технологий в указанной деятельности, а также об уголовно—правовой характеристике преступлений, совершаемых в сфере официального статистического учета.</a:t>
            </a:r>
          </a:p>
          <a:p>
            <a:endParaRPr lang="ru-RU" dirty="0">
              <a:solidFill>
                <a:srgbClr val="002060"/>
              </a:solidFill>
            </a:endParaRPr>
          </a:p>
        </p:txBody>
      </p:sp>
      <p:pic>
        <p:nvPicPr>
          <p:cNvPr id="4" name="Рисунок 3">
            <a:extLst>
              <a:ext uri="{FF2B5EF4-FFF2-40B4-BE49-F238E27FC236}">
                <a16:creationId xmlns:a16="http://schemas.microsoft.com/office/drawing/2014/main" id="{9120875B-DEB8-681B-D969-6488D78D3E61}"/>
              </a:ext>
            </a:extLst>
          </p:cNvPr>
          <p:cNvPicPr>
            <a:picLocks noChangeAspect="1"/>
          </p:cNvPicPr>
          <p:nvPr/>
        </p:nvPicPr>
        <p:blipFill>
          <a:blip r:embed="rId2"/>
          <a:stretch>
            <a:fillRect/>
          </a:stretch>
        </p:blipFill>
        <p:spPr>
          <a:xfrm>
            <a:off x="150649" y="315311"/>
            <a:ext cx="3606917" cy="5541580"/>
          </a:xfrm>
          <a:prstGeom prst="rect">
            <a:avLst/>
          </a:prstGeom>
        </p:spPr>
      </p:pic>
    </p:spTree>
    <p:extLst>
      <p:ext uri="{BB962C8B-B14F-4D97-AF65-F5344CB8AC3E}">
        <p14:creationId xmlns:p14="http://schemas.microsoft.com/office/powerpoint/2010/main" val="306501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2BC63-D842-7072-2E2B-65DC20CE589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6FED887-6540-C106-7DAB-EB61C819E190}"/>
              </a:ext>
            </a:extLst>
          </p:cNvPr>
          <p:cNvSpPr txBox="1"/>
          <p:nvPr/>
        </p:nvSpPr>
        <p:spPr>
          <a:xfrm>
            <a:off x="3862552" y="212834"/>
            <a:ext cx="7973848" cy="3816429"/>
          </a:xfrm>
          <a:prstGeom prst="rect">
            <a:avLst/>
          </a:prstGeom>
          <a:noFill/>
        </p:spPr>
        <p:txBody>
          <a:bodyPr wrap="square" rtlCol="0">
            <a:spAutoFit/>
          </a:bodyPr>
          <a:lstStyle/>
          <a:p>
            <a:pPr algn="just"/>
            <a:r>
              <a:rPr lang="ru-RU" b="1" dirty="0">
                <a:solidFill>
                  <a:srgbClr val="002060"/>
                </a:solidFill>
              </a:rPr>
              <a:t>67.411(2Р)12</a:t>
            </a:r>
          </a:p>
          <a:p>
            <a:pPr algn="just"/>
            <a:r>
              <a:rPr lang="ru-RU" dirty="0">
                <a:solidFill>
                  <a:srgbClr val="002060"/>
                </a:solidFill>
              </a:rPr>
              <a:t>Прокурорская проверка. Методика и тактика проведения : учебное пособие / </a:t>
            </a:r>
            <a:r>
              <a:rPr lang="ru-RU" b="1" dirty="0">
                <a:solidFill>
                  <a:srgbClr val="002060"/>
                </a:solidFill>
              </a:rPr>
              <a:t>О. Н. Коршунова</a:t>
            </a:r>
            <a:r>
              <a:rPr lang="ru-RU" dirty="0">
                <a:solidFill>
                  <a:srgbClr val="002060"/>
                </a:solidFill>
              </a:rPr>
              <a:t>, И. И. Головко, Э. Р. Исламова [и др.] ; под ред. О. Н. Коршуновой. — 2-е изд. — Москва : Юстиция, 2019. — 407, [1] с. — (</a:t>
            </a:r>
            <a:r>
              <a:rPr lang="ru-RU" dirty="0" err="1">
                <a:solidFill>
                  <a:srgbClr val="002060"/>
                </a:solidFill>
              </a:rPr>
              <a:t>Бакалавриат</a:t>
            </a:r>
            <a:r>
              <a:rPr lang="ru-RU" dirty="0">
                <a:solidFill>
                  <a:srgbClr val="002060"/>
                </a:solidFill>
              </a:rPr>
              <a:t>, </a:t>
            </a:r>
            <a:r>
              <a:rPr lang="ru-RU" dirty="0" err="1">
                <a:solidFill>
                  <a:srgbClr val="002060"/>
                </a:solidFill>
              </a:rPr>
              <a:t>специалитет</a:t>
            </a:r>
            <a:r>
              <a:rPr lang="ru-RU" dirty="0">
                <a:solidFill>
                  <a:srgbClr val="002060"/>
                </a:solidFill>
              </a:rPr>
              <a:t>, магистратура). — ISBN 978-5-4365-3179-3.</a:t>
            </a:r>
          </a:p>
          <a:p>
            <a:pPr algn="just"/>
            <a:endParaRPr lang="ru-RU" b="1" dirty="0">
              <a:solidFill>
                <a:srgbClr val="002060"/>
              </a:solidFill>
            </a:endParaRPr>
          </a:p>
          <a:p>
            <a:pPr algn="just"/>
            <a:r>
              <a:rPr lang="ru-RU" b="1" dirty="0">
                <a:solidFill>
                  <a:srgbClr val="002060"/>
                </a:solidFill>
              </a:rPr>
              <a:t>Экземпляры: всего: 53 : АБ(53)</a:t>
            </a:r>
            <a:endParaRPr lang="ru-RU" dirty="0">
              <a:solidFill>
                <a:srgbClr val="002060"/>
              </a:solidFill>
            </a:endParaRPr>
          </a:p>
          <a:p>
            <a:pPr algn="just"/>
            <a:endParaRPr lang="ru-RU" sz="1600" dirty="0">
              <a:solidFill>
                <a:srgbClr val="002060"/>
              </a:solidFill>
            </a:endParaRPr>
          </a:p>
          <a:p>
            <a:pPr algn="just"/>
            <a:r>
              <a:rPr lang="ru-RU" sz="1600" dirty="0">
                <a:solidFill>
                  <a:srgbClr val="002060"/>
                </a:solidFill>
              </a:rPr>
              <a:t>	Данное пособие представляет собой результат комплексного исследования актуальных вопросов организации и проведения прокурорских проверок исполнения законов в деятельности и решениях различных органов и организаций.</a:t>
            </a:r>
          </a:p>
          <a:p>
            <a:endParaRPr lang="ru-RU" dirty="0">
              <a:solidFill>
                <a:srgbClr val="002060"/>
              </a:solidFill>
            </a:endParaRPr>
          </a:p>
        </p:txBody>
      </p:sp>
      <p:pic>
        <p:nvPicPr>
          <p:cNvPr id="2" name="Рисунок 1">
            <a:extLst>
              <a:ext uri="{FF2B5EF4-FFF2-40B4-BE49-F238E27FC236}">
                <a16:creationId xmlns:a16="http://schemas.microsoft.com/office/drawing/2014/main" id="{95B1D577-0389-6F33-2860-423277F2A463}"/>
              </a:ext>
            </a:extLst>
          </p:cNvPr>
          <p:cNvPicPr>
            <a:picLocks noChangeAspect="1"/>
          </p:cNvPicPr>
          <p:nvPr/>
        </p:nvPicPr>
        <p:blipFill>
          <a:blip r:embed="rId2"/>
          <a:stretch>
            <a:fillRect/>
          </a:stretch>
        </p:blipFill>
        <p:spPr>
          <a:xfrm>
            <a:off x="172610" y="212834"/>
            <a:ext cx="3634762" cy="5178166"/>
          </a:xfrm>
          <a:prstGeom prst="rect">
            <a:avLst/>
          </a:prstGeom>
        </p:spPr>
      </p:pic>
    </p:spTree>
    <p:extLst>
      <p:ext uri="{BB962C8B-B14F-4D97-AF65-F5344CB8AC3E}">
        <p14:creationId xmlns:p14="http://schemas.microsoft.com/office/powerpoint/2010/main" val="103042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83724" y="189186"/>
            <a:ext cx="8052676" cy="4093428"/>
          </a:xfrm>
          <a:prstGeom prst="rect">
            <a:avLst/>
          </a:prstGeom>
          <a:noFill/>
        </p:spPr>
        <p:txBody>
          <a:bodyPr wrap="square" rtlCol="0">
            <a:spAutoFit/>
          </a:bodyPr>
          <a:lstStyle/>
          <a:p>
            <a:pPr algn="just"/>
            <a:r>
              <a:rPr lang="ru-RU" b="1" dirty="0">
                <a:solidFill>
                  <a:srgbClr val="002060"/>
                </a:solidFill>
              </a:rPr>
              <a:t>67.411(2Р)121 </a:t>
            </a:r>
            <a:endParaRPr lang="ru-RU" dirty="0">
              <a:solidFill>
                <a:srgbClr val="002060"/>
              </a:solidFill>
            </a:endParaRPr>
          </a:p>
          <a:p>
            <a:pPr algn="just"/>
            <a:r>
              <a:rPr lang="ru-RU" dirty="0">
                <a:solidFill>
                  <a:srgbClr val="002060"/>
                </a:solidFill>
              </a:rPr>
              <a:t>Прокурорский надзор за исполнением законов вне уголовно-правовой сферы: проблемы теории и практики : монография / Б. В. Андреев, Л. И. Александрова, </a:t>
            </a:r>
            <a:r>
              <a:rPr lang="ru-RU" b="1" dirty="0">
                <a:solidFill>
                  <a:srgbClr val="002060"/>
                </a:solidFill>
              </a:rPr>
              <a:t>О. Н. Коршунова</a:t>
            </a:r>
            <a:r>
              <a:rPr lang="ru-RU" dirty="0">
                <a:solidFill>
                  <a:srgbClr val="002060"/>
                </a:solidFill>
              </a:rPr>
              <a:t> [и др.] ; под науч. ред. Н. В. </a:t>
            </a:r>
            <a:r>
              <a:rPr lang="ru-RU" dirty="0" err="1">
                <a:solidFill>
                  <a:srgbClr val="002060"/>
                </a:solidFill>
              </a:rPr>
              <a:t>Субановой</a:t>
            </a:r>
            <a:r>
              <a:rPr lang="ru-RU" dirty="0">
                <a:solidFill>
                  <a:srgbClr val="002060"/>
                </a:solidFill>
              </a:rPr>
              <a:t> ; Университет прокуратуры Российской Федерации. — Москва : Проспект, 2023. — 398, [2] с. — (Прокуратура). — </a:t>
            </a:r>
            <a:r>
              <a:rPr lang="ru-RU" dirty="0" err="1">
                <a:solidFill>
                  <a:srgbClr val="002060"/>
                </a:solidFill>
              </a:rPr>
              <a:t>Библиогр</a:t>
            </a:r>
            <a:r>
              <a:rPr lang="ru-RU" dirty="0">
                <a:solidFill>
                  <a:srgbClr val="002060"/>
                </a:solidFill>
              </a:rPr>
              <a:t>.: с. 367—386. — Прил.: с. 387-395. — ISBN 978-5-392-38681-9.</a:t>
            </a:r>
          </a:p>
          <a:p>
            <a:pPr algn="just"/>
            <a:endParaRPr lang="ru-RU" b="1" dirty="0">
              <a:solidFill>
                <a:srgbClr val="002060"/>
              </a:solidFill>
            </a:endParaRPr>
          </a:p>
          <a:p>
            <a:pPr algn="just"/>
            <a:r>
              <a:rPr lang="ru-RU" b="1" dirty="0">
                <a:solidFill>
                  <a:srgbClr val="002060"/>
                </a:solidFill>
              </a:rPr>
              <a:t>Экземпляры: всего 1 : ЧЗ (1).</a:t>
            </a:r>
            <a:endParaRPr lang="ru-RU" dirty="0">
              <a:solidFill>
                <a:srgbClr val="002060"/>
              </a:solidFill>
            </a:endParaRPr>
          </a:p>
          <a:p>
            <a:pPr algn="just"/>
            <a:endParaRPr lang="ru-RU" sz="1600" dirty="0">
              <a:solidFill>
                <a:srgbClr val="002060"/>
              </a:solidFill>
            </a:endParaRPr>
          </a:p>
          <a:p>
            <a:pPr algn="just"/>
            <a:r>
              <a:rPr lang="ru-RU" sz="1600" dirty="0">
                <a:solidFill>
                  <a:srgbClr val="002060"/>
                </a:solidFill>
              </a:rPr>
              <a:t>	В монографии рассмотрены теоретические, методические и тактические основы, содержание прокурорского надзора за исполнением законов вне уголовно-правовой сферы, а также меры прокурорского реагирования.</a:t>
            </a:r>
          </a:p>
        </p:txBody>
      </p:sp>
      <p:pic>
        <p:nvPicPr>
          <p:cNvPr id="2" name="Рисунок 1"/>
          <p:cNvPicPr>
            <a:picLocks noChangeAspect="1"/>
          </p:cNvPicPr>
          <p:nvPr/>
        </p:nvPicPr>
        <p:blipFill>
          <a:blip r:embed="rId2"/>
          <a:stretch>
            <a:fillRect/>
          </a:stretch>
        </p:blipFill>
        <p:spPr>
          <a:xfrm>
            <a:off x="147255" y="288147"/>
            <a:ext cx="3533994" cy="5300991"/>
          </a:xfrm>
          <a:prstGeom prst="rect">
            <a:avLst/>
          </a:prstGeom>
        </p:spPr>
      </p:pic>
    </p:spTree>
    <p:extLst>
      <p:ext uri="{BB962C8B-B14F-4D97-AF65-F5344CB8AC3E}">
        <p14:creationId xmlns:p14="http://schemas.microsoft.com/office/powerpoint/2010/main" val="3555649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33952" y="173422"/>
            <a:ext cx="8446288" cy="4339650"/>
          </a:xfrm>
          <a:prstGeom prst="rect">
            <a:avLst/>
          </a:prstGeom>
          <a:noFill/>
        </p:spPr>
        <p:txBody>
          <a:bodyPr wrap="square" rtlCol="0">
            <a:spAutoFit/>
          </a:bodyPr>
          <a:lstStyle/>
          <a:p>
            <a:pPr algn="just"/>
            <a:r>
              <a:rPr lang="ru-RU" b="1" dirty="0">
                <a:solidFill>
                  <a:srgbClr val="002060"/>
                </a:solidFill>
              </a:rPr>
              <a:t>67.411(2Р)121 </a:t>
            </a:r>
            <a:endParaRPr lang="ru-RU" dirty="0">
              <a:solidFill>
                <a:srgbClr val="002060"/>
              </a:solidFill>
            </a:endParaRPr>
          </a:p>
          <a:p>
            <a:pPr algn="just"/>
            <a:r>
              <a:rPr lang="ru-RU" dirty="0">
                <a:solidFill>
                  <a:srgbClr val="002060"/>
                </a:solidFill>
              </a:rPr>
              <a:t>Прокурорский надзор за исполнением законов и законностью правовых актов : учебное пособие </a:t>
            </a:r>
            <a:r>
              <a:rPr lang="ru-RU" b="1" dirty="0">
                <a:solidFill>
                  <a:srgbClr val="002060"/>
                </a:solidFill>
              </a:rPr>
              <a:t>/ О. Н. Коршунова</a:t>
            </a:r>
            <a:r>
              <a:rPr lang="ru-RU" dirty="0">
                <a:solidFill>
                  <a:srgbClr val="002060"/>
                </a:solidFill>
              </a:rPr>
              <a:t>, И. И. Головко, Э. Р. Исламова [и др.] ; под ред. Э. Р. Исламовой ; Санкт-Петербургский юридический институт (филиал) Университета прокуратуры Российской Федерации. — 2-е изд., </a:t>
            </a:r>
            <a:r>
              <a:rPr lang="ru-RU" dirty="0" err="1">
                <a:solidFill>
                  <a:srgbClr val="002060"/>
                </a:solidFill>
              </a:rPr>
              <a:t>перераб</a:t>
            </a:r>
            <a:r>
              <a:rPr lang="ru-RU" dirty="0">
                <a:solidFill>
                  <a:srgbClr val="002060"/>
                </a:solidFill>
              </a:rPr>
              <a:t>. — Санкт-Петербург : </a:t>
            </a:r>
            <a:r>
              <a:rPr lang="ru-RU" dirty="0" err="1">
                <a:solidFill>
                  <a:srgbClr val="002060"/>
                </a:solidFill>
              </a:rPr>
              <a:t>СПбЮИ</a:t>
            </a:r>
            <a:r>
              <a:rPr lang="ru-RU" dirty="0">
                <a:solidFill>
                  <a:srgbClr val="002060"/>
                </a:solidFill>
              </a:rPr>
              <a:t> (ф) УП РФ, 2023. — 287, [1] с. — </a:t>
            </a:r>
            <a:r>
              <a:rPr lang="ru-RU" dirty="0" err="1">
                <a:solidFill>
                  <a:srgbClr val="002060"/>
                </a:solidFill>
              </a:rPr>
              <a:t>Библиогр</a:t>
            </a:r>
            <a:r>
              <a:rPr lang="ru-RU" dirty="0">
                <a:solidFill>
                  <a:srgbClr val="002060"/>
                </a:solidFill>
              </a:rPr>
              <a:t>.: с. 280—287. — ISBN 978-5-6050038-0-9. </a:t>
            </a:r>
          </a:p>
          <a:p>
            <a:endParaRPr lang="ru-RU" b="1" dirty="0">
              <a:solidFill>
                <a:srgbClr val="002060"/>
              </a:solidFill>
            </a:endParaRPr>
          </a:p>
          <a:p>
            <a:r>
              <a:rPr lang="ru-RU" b="1" dirty="0">
                <a:solidFill>
                  <a:srgbClr val="002060"/>
                </a:solidFill>
              </a:rPr>
              <a:t>Экземпляры: всего: 43 : ЧЗ(1), ОБЩ(1), АБ(41).</a:t>
            </a:r>
            <a:endParaRPr lang="ru-RU" dirty="0">
              <a:solidFill>
                <a:srgbClr val="002060"/>
              </a:solidFill>
            </a:endParaRPr>
          </a:p>
          <a:p>
            <a:pPr algn="just"/>
            <a:endParaRPr lang="ru-RU" sz="1600" dirty="0">
              <a:solidFill>
                <a:srgbClr val="002060"/>
              </a:solidFill>
            </a:endParaRPr>
          </a:p>
          <a:p>
            <a:pPr algn="just"/>
            <a:r>
              <a:rPr lang="ru-RU" sz="1600" dirty="0">
                <a:solidFill>
                  <a:srgbClr val="002060"/>
                </a:solidFill>
              </a:rPr>
              <a:t>	В учебном пособии раскрываются вопросы теоретико-правового характера: предмет, объект и пределы прокурорского надзора за исполнением законов и законностью правовых актов, полномочия прокурора. Уделено внимание особенностям организации работы прокурора на данном направлении надзора.</a:t>
            </a:r>
          </a:p>
        </p:txBody>
      </p:sp>
      <p:pic>
        <p:nvPicPr>
          <p:cNvPr id="3" name="Рисунок 2"/>
          <p:cNvPicPr>
            <a:picLocks noChangeAspect="1"/>
          </p:cNvPicPr>
          <p:nvPr/>
        </p:nvPicPr>
        <p:blipFill>
          <a:blip r:embed="rId2"/>
          <a:stretch>
            <a:fillRect/>
          </a:stretch>
        </p:blipFill>
        <p:spPr>
          <a:xfrm>
            <a:off x="111760" y="254655"/>
            <a:ext cx="3366056" cy="4869138"/>
          </a:xfrm>
          <a:prstGeom prst="rect">
            <a:avLst/>
          </a:prstGeom>
        </p:spPr>
      </p:pic>
    </p:spTree>
    <p:extLst>
      <p:ext uri="{BB962C8B-B14F-4D97-AF65-F5344CB8AC3E}">
        <p14:creationId xmlns:p14="http://schemas.microsoft.com/office/powerpoint/2010/main" val="1413622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83724" y="165538"/>
            <a:ext cx="8194916" cy="6924973"/>
          </a:xfrm>
          <a:prstGeom prst="rect">
            <a:avLst/>
          </a:prstGeom>
          <a:noFill/>
        </p:spPr>
        <p:txBody>
          <a:bodyPr wrap="square" rtlCol="0">
            <a:spAutoFit/>
          </a:bodyPr>
          <a:lstStyle/>
          <a:p>
            <a:pPr algn="just"/>
            <a:r>
              <a:rPr lang="ru-RU" b="1" dirty="0">
                <a:solidFill>
                  <a:srgbClr val="002060"/>
                </a:solidFill>
              </a:rPr>
              <a:t>67.411 (2Р)121</a:t>
            </a:r>
            <a:r>
              <a:rPr lang="ru-RU" dirty="0">
                <a:solidFill>
                  <a:srgbClr val="002060"/>
                </a:solidFill>
              </a:rPr>
              <a:t>	</a:t>
            </a:r>
          </a:p>
          <a:p>
            <a:pPr algn="just"/>
            <a:r>
              <a:rPr lang="ru-RU" dirty="0">
                <a:solidFill>
                  <a:srgbClr val="002060"/>
                </a:solidFill>
              </a:rPr>
              <a:t> </a:t>
            </a:r>
          </a:p>
          <a:p>
            <a:pPr algn="just"/>
            <a:r>
              <a:rPr lang="ru-RU" dirty="0">
                <a:solidFill>
                  <a:srgbClr val="002060"/>
                </a:solidFill>
              </a:rPr>
              <a:t>Прокурорский надзор за исполнением законов об образовании при реализации национальных проектов : учебное пособие для слушателей факультета профессиональной переподготовки / И. И. Головко, О. Н. Коршунова, Ю. В. Морозова [и др.] ; ред. О. Н. Коршунова ; Санкт-Петербургский юридический институт (филиал) Университета прокуратуры Российской Федерации (Санкт-Петербург ). — Санкт-Петербург  : </a:t>
            </a:r>
            <a:r>
              <a:rPr lang="ru-RU" dirty="0" err="1">
                <a:solidFill>
                  <a:srgbClr val="002060"/>
                </a:solidFill>
              </a:rPr>
              <a:t>СПбЮИ</a:t>
            </a:r>
            <a:r>
              <a:rPr lang="ru-RU" dirty="0">
                <a:solidFill>
                  <a:srgbClr val="002060"/>
                </a:solidFill>
              </a:rPr>
              <a:t> (ф) УП РФ, 2023. — 103, [1] с. — (Правоприменение: теория и практика). — </a:t>
            </a:r>
            <a:r>
              <a:rPr lang="ru-RU" dirty="0" err="1">
                <a:solidFill>
                  <a:srgbClr val="002060"/>
                </a:solidFill>
              </a:rPr>
              <a:t>Библиогр</a:t>
            </a:r>
            <a:r>
              <a:rPr lang="ru-RU" dirty="0">
                <a:solidFill>
                  <a:srgbClr val="002060"/>
                </a:solidFill>
              </a:rPr>
              <a:t>.: с. 99—103.</a:t>
            </a:r>
          </a:p>
          <a:p>
            <a:pPr algn="just"/>
            <a:endParaRPr lang="ru-RU" dirty="0">
              <a:solidFill>
                <a:srgbClr val="002060"/>
              </a:solidFill>
            </a:endParaRPr>
          </a:p>
          <a:p>
            <a:pPr algn="just"/>
            <a:r>
              <a:rPr lang="ru-RU" b="1" dirty="0">
                <a:solidFill>
                  <a:srgbClr val="002060"/>
                </a:solidFill>
              </a:rPr>
              <a:t> </a:t>
            </a:r>
          </a:p>
          <a:p>
            <a:pPr algn="just"/>
            <a:r>
              <a:rPr lang="ru-RU" b="1" dirty="0">
                <a:solidFill>
                  <a:srgbClr val="002060"/>
                </a:solidFill>
              </a:rPr>
              <a:t>Экземпляры: всего:23 — ЧЗ(1), ОБЩ(1), АБ(21).</a:t>
            </a:r>
            <a:endParaRPr lang="ru-RU" dirty="0">
              <a:solidFill>
                <a:srgbClr val="002060"/>
              </a:solidFill>
            </a:endParaRPr>
          </a:p>
          <a:p>
            <a:pPr algn="just"/>
            <a:r>
              <a:rPr lang="ru-RU" b="1" dirty="0">
                <a:solidFill>
                  <a:srgbClr val="002060"/>
                </a:solidFill>
              </a:rPr>
              <a:t> </a:t>
            </a:r>
            <a:endParaRPr lang="ru-RU" dirty="0">
              <a:solidFill>
                <a:srgbClr val="002060"/>
              </a:solidFill>
            </a:endParaRPr>
          </a:p>
          <a:p>
            <a:pPr algn="just"/>
            <a:r>
              <a:rPr lang="ru-RU" sz="1600" dirty="0">
                <a:solidFill>
                  <a:srgbClr val="002060"/>
                </a:solidFill>
              </a:rPr>
              <a:t>	В учебном пособии анализируются наиболее актуальные вопросы, возникающие при осуществлении прокурорского надзора за исполнением законов при реализации национального проекта «Образование». Представлены рекомендации по подготовке и проведению прокурорских проверок в данном </a:t>
            </a:r>
            <a:r>
              <a:rPr lang="ru-RU" sz="1600" dirty="0" err="1">
                <a:solidFill>
                  <a:srgbClr val="002060"/>
                </a:solidFill>
              </a:rPr>
              <a:t>поднаправлении</a:t>
            </a:r>
            <a:r>
              <a:rPr lang="ru-RU" sz="1600" dirty="0">
                <a:solidFill>
                  <a:srgbClr val="002060"/>
                </a:solidFill>
              </a:rPr>
              <a:t> прокурорской деятельности, по обеспечению прокурором публичного интереса в судебном порядке.  В пособии рассмотрены также уголовно—правовые аспекты защиты прокурором прав граждан и актуальные вопросы прокурорского надзора за исполнением законов при расследовании преступлений, совершаемых в сфере образовательной деятельности.</a:t>
            </a:r>
          </a:p>
          <a:p>
            <a:pPr algn="just"/>
            <a:endParaRPr lang="ru-RU" dirty="0">
              <a:solidFill>
                <a:srgbClr val="002060"/>
              </a:solidFill>
            </a:endParaRPr>
          </a:p>
        </p:txBody>
      </p:sp>
      <p:pic>
        <p:nvPicPr>
          <p:cNvPr id="4" name="Рисунок 3">
            <a:extLst>
              <a:ext uri="{FF2B5EF4-FFF2-40B4-BE49-F238E27FC236}">
                <a16:creationId xmlns:a16="http://schemas.microsoft.com/office/drawing/2014/main" id="{B06AA6C0-5C3C-0F57-F5A5-9E5312642963}"/>
              </a:ext>
            </a:extLst>
          </p:cNvPr>
          <p:cNvPicPr>
            <a:picLocks noChangeAspect="1"/>
          </p:cNvPicPr>
          <p:nvPr/>
        </p:nvPicPr>
        <p:blipFill>
          <a:blip r:embed="rId2"/>
          <a:stretch>
            <a:fillRect/>
          </a:stretch>
        </p:blipFill>
        <p:spPr>
          <a:xfrm>
            <a:off x="99759" y="251466"/>
            <a:ext cx="3603816" cy="5258584"/>
          </a:xfrm>
          <a:prstGeom prst="rect">
            <a:avLst/>
          </a:prstGeom>
        </p:spPr>
      </p:pic>
    </p:spTree>
    <p:extLst>
      <p:ext uri="{BB962C8B-B14F-4D97-AF65-F5344CB8AC3E}">
        <p14:creationId xmlns:p14="http://schemas.microsoft.com/office/powerpoint/2010/main" val="1715540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A0980-DFB8-2791-A0E2-74D9E0091E9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7A871FE-E0DA-AEF2-85C8-1AAB7D00E8AC}"/>
              </a:ext>
            </a:extLst>
          </p:cNvPr>
          <p:cNvSpPr txBox="1"/>
          <p:nvPr/>
        </p:nvSpPr>
        <p:spPr>
          <a:xfrm>
            <a:off x="3783724" y="165538"/>
            <a:ext cx="8194916" cy="5109091"/>
          </a:xfrm>
          <a:prstGeom prst="rect">
            <a:avLst/>
          </a:prstGeom>
          <a:noFill/>
        </p:spPr>
        <p:txBody>
          <a:bodyPr wrap="square" rtlCol="0">
            <a:spAutoFit/>
          </a:bodyPr>
          <a:lstStyle/>
          <a:p>
            <a:pPr algn="just"/>
            <a:r>
              <a:rPr lang="ru-RU" b="1" dirty="0">
                <a:solidFill>
                  <a:srgbClr val="002060"/>
                </a:solidFill>
              </a:rPr>
              <a:t>67.411(2Р)121 </a:t>
            </a:r>
            <a:endParaRPr lang="ru-RU" dirty="0">
              <a:solidFill>
                <a:srgbClr val="002060"/>
              </a:solidFill>
            </a:endParaRPr>
          </a:p>
          <a:p>
            <a:pPr algn="just"/>
            <a:r>
              <a:rPr lang="ru-RU" dirty="0">
                <a:solidFill>
                  <a:srgbClr val="002060"/>
                </a:solidFill>
              </a:rPr>
              <a:t>Прокурорский надзор за соблюдением Конституции Российской Федерации, исполнением законов и законностью правовых актов. Учебное пособие. Часть 1 / </a:t>
            </a:r>
            <a:r>
              <a:rPr lang="ru-RU" b="1" dirty="0">
                <a:solidFill>
                  <a:srgbClr val="002060"/>
                </a:solidFill>
              </a:rPr>
              <a:t>О. Н. </a:t>
            </a:r>
            <a:r>
              <a:rPr lang="ru-RU" b="1" dirty="0" err="1">
                <a:solidFill>
                  <a:srgbClr val="002060"/>
                </a:solidFill>
              </a:rPr>
              <a:t>Кошуно</a:t>
            </a:r>
            <a:r>
              <a:rPr lang="ru-RU" dirty="0" err="1">
                <a:solidFill>
                  <a:srgbClr val="002060"/>
                </a:solidFill>
              </a:rPr>
              <a:t>ва</a:t>
            </a:r>
            <a:r>
              <a:rPr lang="ru-RU" dirty="0">
                <a:solidFill>
                  <a:srgbClr val="002060"/>
                </a:solidFill>
              </a:rPr>
              <a:t>, И. И. Головко, Э. Р. Исламова [и др.] ; под ред. Э. Р. Исламовой ; Санкт-Петербургский юридический институт (филиал) Университета прокуратуры Российской Федерации. — Санкт-Петербург : </a:t>
            </a:r>
            <a:r>
              <a:rPr lang="ru-RU" dirty="0" err="1">
                <a:solidFill>
                  <a:srgbClr val="002060"/>
                </a:solidFill>
              </a:rPr>
              <a:t>СПбЮИ</a:t>
            </a:r>
            <a:r>
              <a:rPr lang="ru-RU" dirty="0">
                <a:solidFill>
                  <a:srgbClr val="002060"/>
                </a:solidFill>
              </a:rPr>
              <a:t> (ф) УП РФ, 2018. — 107 с. — </a:t>
            </a:r>
            <a:r>
              <a:rPr lang="ru-RU" dirty="0" err="1">
                <a:solidFill>
                  <a:srgbClr val="002060"/>
                </a:solidFill>
              </a:rPr>
              <a:t>Библиогр</a:t>
            </a:r>
            <a:r>
              <a:rPr lang="ru-RU" dirty="0">
                <a:solidFill>
                  <a:srgbClr val="002060"/>
                </a:solidFill>
              </a:rPr>
              <a:t>.: с. 100—107.</a:t>
            </a:r>
          </a:p>
          <a:p>
            <a:pPr algn="just"/>
            <a:endParaRPr lang="ru-RU" b="1" dirty="0">
              <a:solidFill>
                <a:srgbClr val="002060"/>
              </a:solidFill>
            </a:endParaRPr>
          </a:p>
          <a:p>
            <a:pPr algn="just"/>
            <a:r>
              <a:rPr lang="ru-RU" b="1" dirty="0">
                <a:solidFill>
                  <a:srgbClr val="002060"/>
                </a:solidFill>
              </a:rPr>
              <a:t>Экземпляры: всего: 88 : ЧЗ(1), ОБЩ(1), АБ(86).</a:t>
            </a:r>
            <a:endParaRPr lang="ru-RU" dirty="0">
              <a:solidFill>
                <a:srgbClr val="002060"/>
              </a:solidFill>
            </a:endParaRPr>
          </a:p>
          <a:p>
            <a:pPr algn="just"/>
            <a:endParaRPr lang="ru-RU" sz="1600" dirty="0">
              <a:solidFill>
                <a:srgbClr val="002060"/>
              </a:solidFill>
            </a:endParaRPr>
          </a:p>
          <a:p>
            <a:pPr algn="just"/>
            <a:r>
              <a:rPr lang="ru-RU" sz="1600" dirty="0">
                <a:solidFill>
                  <a:srgbClr val="002060"/>
                </a:solidFill>
              </a:rPr>
              <a:t>	В первой части учебного пособия раскрываются вопросы теоретико-правового характера: предмет и пределы прокурорского надзора за соблюдением Конституции Российской Федерации, исполнением законов и законностью правовых актов, полномочия прокурора и особенности организации работы прокурора на данном направлении надзора, а также актуальные вопросы прокурорского надзора за исполнением законов в социальной сфере.</a:t>
            </a:r>
          </a:p>
          <a:p>
            <a:pPr algn="just"/>
            <a:endParaRPr lang="ru-RU" dirty="0">
              <a:solidFill>
                <a:srgbClr val="002060"/>
              </a:solidFill>
            </a:endParaRPr>
          </a:p>
        </p:txBody>
      </p:sp>
      <p:pic>
        <p:nvPicPr>
          <p:cNvPr id="3" name="Рисунок 2">
            <a:extLst>
              <a:ext uri="{FF2B5EF4-FFF2-40B4-BE49-F238E27FC236}">
                <a16:creationId xmlns:a16="http://schemas.microsoft.com/office/drawing/2014/main" id="{72B48A05-48E4-D104-75B7-0ECB6B97653A}"/>
              </a:ext>
            </a:extLst>
          </p:cNvPr>
          <p:cNvPicPr>
            <a:picLocks noChangeAspect="1"/>
          </p:cNvPicPr>
          <p:nvPr/>
        </p:nvPicPr>
        <p:blipFill>
          <a:blip r:embed="rId2"/>
          <a:stretch>
            <a:fillRect/>
          </a:stretch>
        </p:blipFill>
        <p:spPr>
          <a:xfrm>
            <a:off x="142250" y="261543"/>
            <a:ext cx="3533370" cy="5224857"/>
          </a:xfrm>
          <a:prstGeom prst="rect">
            <a:avLst/>
          </a:prstGeom>
        </p:spPr>
      </p:pic>
    </p:spTree>
    <p:extLst>
      <p:ext uri="{BB962C8B-B14F-4D97-AF65-F5344CB8AC3E}">
        <p14:creationId xmlns:p14="http://schemas.microsoft.com/office/powerpoint/2010/main" val="170777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65482" y="233680"/>
            <a:ext cx="8404597" cy="5847755"/>
          </a:xfrm>
          <a:prstGeom prst="rect">
            <a:avLst/>
          </a:prstGeom>
          <a:noFill/>
        </p:spPr>
        <p:txBody>
          <a:bodyPr wrap="square" rtlCol="0">
            <a:spAutoFit/>
          </a:bodyPr>
          <a:lstStyle/>
          <a:p>
            <a:pPr algn="just"/>
            <a:r>
              <a:rPr lang="ru-RU" b="1" dirty="0">
                <a:solidFill>
                  <a:srgbClr val="002060"/>
                </a:solidFill>
              </a:rPr>
              <a:t>67.411(2Р)121 </a:t>
            </a:r>
            <a:endParaRPr lang="ru-RU" dirty="0">
              <a:solidFill>
                <a:srgbClr val="002060"/>
              </a:solidFill>
            </a:endParaRPr>
          </a:p>
          <a:p>
            <a:pPr algn="just"/>
            <a:r>
              <a:rPr lang="ru-RU" dirty="0">
                <a:solidFill>
                  <a:srgbClr val="002060"/>
                </a:solidFill>
              </a:rPr>
              <a:t>Прокурорский надзор за соблюдением Конституции Российской Федерации, исполнением законов и законностью правовых актов. Учебное пособие. Часть 2 / </a:t>
            </a:r>
            <a:r>
              <a:rPr lang="ru-RU" b="1" dirty="0">
                <a:solidFill>
                  <a:srgbClr val="002060"/>
                </a:solidFill>
              </a:rPr>
              <a:t>О. Н. Коршунова</a:t>
            </a:r>
            <a:r>
              <a:rPr lang="ru-RU" dirty="0">
                <a:solidFill>
                  <a:srgbClr val="002060"/>
                </a:solidFill>
              </a:rPr>
              <a:t>, Э. Р. Исламова, С. И. </a:t>
            </a:r>
            <a:r>
              <a:rPr lang="ru-RU" dirty="0" err="1">
                <a:solidFill>
                  <a:srgbClr val="002060"/>
                </a:solidFill>
              </a:rPr>
              <a:t>Коряченцова</a:t>
            </a:r>
            <a:r>
              <a:rPr lang="ru-RU" dirty="0">
                <a:solidFill>
                  <a:srgbClr val="002060"/>
                </a:solidFill>
              </a:rPr>
              <a:t>, М. Н. Кустов ; под ред. Э. Р. Исламовой ; Санкт-Петербургский юридический институт (филиал) Университета прокуратуры Российской Федерации. - Санкт-Петербург : </a:t>
            </a:r>
            <a:r>
              <a:rPr lang="ru-RU" dirty="0" err="1">
                <a:solidFill>
                  <a:srgbClr val="002060"/>
                </a:solidFill>
              </a:rPr>
              <a:t>СПбЮИ</a:t>
            </a:r>
            <a:r>
              <a:rPr lang="ru-RU" dirty="0">
                <a:solidFill>
                  <a:srgbClr val="002060"/>
                </a:solidFill>
              </a:rPr>
              <a:t> (ф) УП РФ, 2021. - 119, [1] с. - </a:t>
            </a:r>
            <a:r>
              <a:rPr lang="ru-RU" dirty="0" err="1">
                <a:solidFill>
                  <a:srgbClr val="002060"/>
                </a:solidFill>
              </a:rPr>
              <a:t>Библиогр</a:t>
            </a:r>
            <a:r>
              <a:rPr lang="ru-RU" dirty="0">
                <a:solidFill>
                  <a:srgbClr val="002060"/>
                </a:solidFill>
              </a:rPr>
              <a:t>.: с. 109-119.</a:t>
            </a:r>
          </a:p>
          <a:p>
            <a:pPr algn="just"/>
            <a:endParaRPr lang="ru-RU" b="1" dirty="0">
              <a:solidFill>
                <a:srgbClr val="002060"/>
              </a:solidFill>
            </a:endParaRPr>
          </a:p>
          <a:p>
            <a:pPr algn="just"/>
            <a:r>
              <a:rPr lang="ru-RU" b="1" dirty="0">
                <a:solidFill>
                  <a:srgbClr val="002060"/>
                </a:solidFill>
              </a:rPr>
              <a:t>Экземпляры: всего: 64 : ЧЗ(1), ОБЩ(1), АБ(62).</a:t>
            </a:r>
            <a:endParaRPr lang="ru-RU" dirty="0">
              <a:solidFill>
                <a:srgbClr val="002060"/>
              </a:solidFill>
            </a:endParaRPr>
          </a:p>
          <a:p>
            <a:pPr algn="just"/>
            <a:endParaRPr lang="ru-RU" sz="1600" dirty="0">
              <a:solidFill>
                <a:srgbClr val="002060"/>
              </a:solidFill>
            </a:endParaRPr>
          </a:p>
          <a:p>
            <a:pPr algn="just"/>
            <a:r>
              <a:rPr lang="ru-RU" sz="1600" dirty="0">
                <a:solidFill>
                  <a:srgbClr val="002060"/>
                </a:solidFill>
              </a:rPr>
              <a:t>	Во второй части учебного пособия раскрываются актуальные вопросы прокурорского надзора за исполнением законов в сфере экономики, рассмотрены особенности осуществления прокурорского надзора за исполнением бюджетного, налогового, градостроительного, таможенного законодательства, законодательства о государственной и муниципальной собственности, о контрактной системе в сфере закупок товаров, работ, услуг для обеспечения государственных и муниципальных нужд, о защите прав субъектов предпринимательской деятельности, за исполнением законодательства в сфере земельных правоотношений, жилищно-коммунального хозяйства, оборонно-промышленного комплекса.</a:t>
            </a:r>
          </a:p>
          <a:p>
            <a:pPr algn="just"/>
            <a:endParaRPr lang="ru-RU" dirty="0">
              <a:solidFill>
                <a:srgbClr val="002060"/>
              </a:solidFill>
            </a:endParaRPr>
          </a:p>
        </p:txBody>
      </p:sp>
      <p:pic>
        <p:nvPicPr>
          <p:cNvPr id="2" name="Рисунок 1"/>
          <p:cNvPicPr>
            <a:picLocks noChangeAspect="1"/>
          </p:cNvPicPr>
          <p:nvPr/>
        </p:nvPicPr>
        <p:blipFill>
          <a:blip r:embed="rId2"/>
          <a:stretch>
            <a:fillRect/>
          </a:stretch>
        </p:blipFill>
        <p:spPr>
          <a:xfrm>
            <a:off x="121921" y="316165"/>
            <a:ext cx="3454940" cy="4981048"/>
          </a:xfrm>
          <a:prstGeom prst="rect">
            <a:avLst/>
          </a:prstGeom>
        </p:spPr>
      </p:pic>
    </p:spTree>
    <p:extLst>
      <p:ext uri="{BB962C8B-B14F-4D97-AF65-F5344CB8AC3E}">
        <p14:creationId xmlns:p14="http://schemas.microsoft.com/office/powerpoint/2010/main" val="3325904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3E53C-F7CE-F0D5-97EA-6048DC5FA4C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685C7BB-E8C5-FC4C-90FB-F99D036C3E34}"/>
              </a:ext>
            </a:extLst>
          </p:cNvPr>
          <p:cNvSpPr txBox="1"/>
          <p:nvPr/>
        </p:nvSpPr>
        <p:spPr>
          <a:xfrm>
            <a:off x="3815255" y="252549"/>
            <a:ext cx="8031305" cy="4247317"/>
          </a:xfrm>
          <a:prstGeom prst="rect">
            <a:avLst/>
          </a:prstGeom>
          <a:noFill/>
        </p:spPr>
        <p:txBody>
          <a:bodyPr wrap="square" rtlCol="0">
            <a:spAutoFit/>
          </a:bodyPr>
          <a:lstStyle/>
          <a:p>
            <a:pPr algn="just"/>
            <a:r>
              <a:rPr lang="ru-RU" b="1" dirty="0">
                <a:solidFill>
                  <a:srgbClr val="002060"/>
                </a:solidFill>
              </a:rPr>
              <a:t>67.411 (2Р)121 </a:t>
            </a:r>
            <a:endParaRPr lang="ru-RU" dirty="0">
              <a:solidFill>
                <a:srgbClr val="002060"/>
              </a:solidFill>
            </a:endParaRPr>
          </a:p>
          <a:p>
            <a:pPr algn="just"/>
            <a:r>
              <a:rPr lang="ru-RU" dirty="0">
                <a:solidFill>
                  <a:srgbClr val="002060"/>
                </a:solidFill>
              </a:rPr>
              <a:t>Актуальные проблемы прокурорской деятельности. Защита прокурором конституционных ценностей: проблемы теории и практики : монография / </a:t>
            </a:r>
            <a:r>
              <a:rPr lang="ru-RU" b="1" dirty="0">
                <a:solidFill>
                  <a:srgbClr val="002060"/>
                </a:solidFill>
              </a:rPr>
              <a:t>О. Н. Коршунова</a:t>
            </a:r>
            <a:r>
              <a:rPr lang="ru-RU" dirty="0">
                <a:solidFill>
                  <a:srgbClr val="002060"/>
                </a:solidFill>
              </a:rPr>
              <a:t>, Н. А. Васильчикова, И. Б. Ломакина [и др.] ; Университет прокуратуры Российской Федерации. — Москва : </a:t>
            </a:r>
            <a:r>
              <a:rPr lang="ru-RU" dirty="0" err="1">
                <a:solidFill>
                  <a:srgbClr val="002060"/>
                </a:solidFill>
              </a:rPr>
              <a:t>Русайнс</a:t>
            </a:r>
            <a:r>
              <a:rPr lang="ru-RU" dirty="0">
                <a:solidFill>
                  <a:srgbClr val="002060"/>
                </a:solidFill>
              </a:rPr>
              <a:t>, 2024. — 345, [1] с. — </a:t>
            </a:r>
            <a:r>
              <a:rPr lang="ru-RU" dirty="0" err="1">
                <a:solidFill>
                  <a:srgbClr val="002060"/>
                </a:solidFill>
              </a:rPr>
              <a:t>Библиогр</a:t>
            </a:r>
            <a:r>
              <a:rPr lang="ru-RU" dirty="0">
                <a:solidFill>
                  <a:srgbClr val="002060"/>
                </a:solidFill>
              </a:rPr>
              <a:t>.: с. 336—345. — ISBN 978-5-466-06732-3.</a:t>
            </a:r>
          </a:p>
          <a:p>
            <a:pPr algn="just"/>
            <a:endParaRPr lang="ru-RU" b="1" dirty="0">
              <a:solidFill>
                <a:srgbClr val="002060"/>
              </a:solidFill>
            </a:endParaRPr>
          </a:p>
          <a:p>
            <a:pPr algn="just"/>
            <a:r>
              <a:rPr lang="ru-RU" b="1" dirty="0">
                <a:solidFill>
                  <a:srgbClr val="002060"/>
                </a:solidFill>
              </a:rPr>
              <a:t>Экземпляры: всего: ЧЗ (2).</a:t>
            </a:r>
            <a:endParaRPr lang="ru-RU" dirty="0">
              <a:solidFill>
                <a:srgbClr val="002060"/>
              </a:solidFill>
            </a:endParaRPr>
          </a:p>
          <a:p>
            <a:pPr algn="just"/>
            <a:endParaRPr lang="ru-RU" sz="1600" dirty="0">
              <a:solidFill>
                <a:srgbClr val="002060"/>
              </a:solidFill>
            </a:endParaRPr>
          </a:p>
          <a:p>
            <a:pPr algn="just"/>
            <a:r>
              <a:rPr lang="ru-RU" sz="1600" dirty="0">
                <a:solidFill>
                  <a:srgbClr val="002060"/>
                </a:solidFill>
              </a:rPr>
              <a:t>	Монография представляет собой первую попытку формулирования теоретико-правовых основ защиты прокурором конституционных ценностей в уголовно-правовой сфере и вне уголовно-правовой сферы.</a:t>
            </a:r>
          </a:p>
          <a:p>
            <a:pPr algn="just"/>
            <a:endParaRPr lang="ru-RU" sz="2200" dirty="0">
              <a:solidFill>
                <a:srgbClr val="002060"/>
              </a:solidFill>
            </a:endParaRPr>
          </a:p>
          <a:p>
            <a:pPr algn="just"/>
            <a:endParaRPr lang="ru-RU" sz="2200" dirty="0">
              <a:solidFill>
                <a:srgbClr val="002060"/>
              </a:solidFill>
            </a:endParaRPr>
          </a:p>
        </p:txBody>
      </p:sp>
      <p:pic>
        <p:nvPicPr>
          <p:cNvPr id="6" name="Рисунок 5">
            <a:extLst>
              <a:ext uri="{FF2B5EF4-FFF2-40B4-BE49-F238E27FC236}">
                <a16:creationId xmlns:a16="http://schemas.microsoft.com/office/drawing/2014/main" id="{3ADBCDE7-E76A-88CB-4E75-0710B3079340}"/>
              </a:ext>
            </a:extLst>
          </p:cNvPr>
          <p:cNvPicPr>
            <a:picLocks noChangeAspect="1"/>
          </p:cNvPicPr>
          <p:nvPr/>
        </p:nvPicPr>
        <p:blipFill>
          <a:blip r:embed="rId2"/>
          <a:stretch>
            <a:fillRect/>
          </a:stretch>
        </p:blipFill>
        <p:spPr>
          <a:xfrm>
            <a:off x="174942" y="404494"/>
            <a:ext cx="3496637" cy="4995195"/>
          </a:xfrm>
          <a:prstGeom prst="rect">
            <a:avLst/>
          </a:prstGeom>
        </p:spPr>
      </p:pic>
    </p:spTree>
    <p:extLst>
      <p:ext uri="{BB962C8B-B14F-4D97-AF65-F5344CB8AC3E}">
        <p14:creationId xmlns:p14="http://schemas.microsoft.com/office/powerpoint/2010/main" val="2295186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28544" y="181303"/>
            <a:ext cx="8046895" cy="4308872"/>
          </a:xfrm>
          <a:prstGeom prst="rect">
            <a:avLst/>
          </a:prstGeom>
          <a:noFill/>
        </p:spPr>
        <p:txBody>
          <a:bodyPr wrap="square" rtlCol="0">
            <a:spAutoFit/>
          </a:bodyPr>
          <a:lstStyle/>
          <a:p>
            <a:pPr algn="just"/>
            <a:r>
              <a:rPr lang="ru-RU" b="1" dirty="0">
                <a:solidFill>
                  <a:srgbClr val="002060"/>
                </a:solidFill>
              </a:rPr>
              <a:t>87.75 </a:t>
            </a:r>
            <a:endParaRPr lang="ru-RU" dirty="0">
              <a:solidFill>
                <a:srgbClr val="002060"/>
              </a:solidFill>
            </a:endParaRPr>
          </a:p>
          <a:p>
            <a:pPr algn="just"/>
            <a:r>
              <a:rPr lang="ru-RU" dirty="0">
                <a:solidFill>
                  <a:srgbClr val="002060"/>
                </a:solidFill>
              </a:rPr>
              <a:t>Профессиональная этика : учебное пособие / О. Н. Коршунова, И. И. Головко, Э. Р. Исламова [и др.] ; под ред. О. Н. Коршуновой ; Санкт-Петербургский юридический институт (филиал) Университета прокуратуры Российской Федерации. — Санкт-Петербург : </a:t>
            </a:r>
            <a:r>
              <a:rPr lang="ru-RU" dirty="0" err="1">
                <a:solidFill>
                  <a:srgbClr val="002060"/>
                </a:solidFill>
              </a:rPr>
              <a:t>СПбЮИ</a:t>
            </a:r>
            <a:r>
              <a:rPr lang="ru-RU" dirty="0">
                <a:solidFill>
                  <a:srgbClr val="002060"/>
                </a:solidFill>
              </a:rPr>
              <a:t> (ф) УП РФ, 2023. — 152 с. — </a:t>
            </a:r>
            <a:r>
              <a:rPr lang="ru-RU" dirty="0" err="1">
                <a:solidFill>
                  <a:srgbClr val="002060"/>
                </a:solidFill>
              </a:rPr>
              <a:t>Библиогр</a:t>
            </a:r>
            <a:r>
              <a:rPr lang="ru-RU" dirty="0">
                <a:solidFill>
                  <a:srgbClr val="002060"/>
                </a:solidFill>
              </a:rPr>
              <a:t>.: с. 145—152. — ISBN 978-5-6050038-9-2.</a:t>
            </a:r>
          </a:p>
          <a:p>
            <a:pPr algn="just"/>
            <a:endParaRPr lang="ru-RU" b="1" dirty="0">
              <a:solidFill>
                <a:srgbClr val="002060"/>
              </a:solidFill>
            </a:endParaRPr>
          </a:p>
          <a:p>
            <a:pPr algn="just"/>
            <a:r>
              <a:rPr lang="ru-RU" b="1" dirty="0">
                <a:solidFill>
                  <a:srgbClr val="002060"/>
                </a:solidFill>
              </a:rPr>
              <a:t>Экземпляры: всего: 73 : ЧЗ(1), ОБЩ(1), АБ(71).</a:t>
            </a:r>
            <a:endParaRPr lang="ru-RU" dirty="0">
              <a:solidFill>
                <a:srgbClr val="002060"/>
              </a:solidFill>
            </a:endParaRPr>
          </a:p>
          <a:p>
            <a:pPr algn="just"/>
            <a:endParaRPr lang="ru-RU" sz="1600" dirty="0">
              <a:solidFill>
                <a:srgbClr val="002060"/>
              </a:solidFill>
            </a:endParaRPr>
          </a:p>
          <a:p>
            <a:pPr algn="just"/>
            <a:r>
              <a:rPr lang="ru-RU" sz="1600" dirty="0">
                <a:solidFill>
                  <a:srgbClr val="002060"/>
                </a:solidFill>
              </a:rPr>
              <a:t>	Категории этичности и неэтичности поведения представителей различных юридических профессий, морали, их соотношение с понятиями законности и правопорядка давно волнуют ученых и практиков. Данное учебное пособие позволяет приобрести знания, сформировать умения и навыки, которые позволят успешно осуществлять свою профессиональную деятельность.</a:t>
            </a:r>
          </a:p>
        </p:txBody>
      </p:sp>
      <p:pic>
        <p:nvPicPr>
          <p:cNvPr id="2" name="Рисунок 1"/>
          <p:cNvPicPr>
            <a:picLocks noChangeAspect="1"/>
          </p:cNvPicPr>
          <p:nvPr/>
        </p:nvPicPr>
        <p:blipFill>
          <a:blip r:embed="rId2"/>
          <a:stretch>
            <a:fillRect/>
          </a:stretch>
        </p:blipFill>
        <p:spPr>
          <a:xfrm>
            <a:off x="219534" y="310853"/>
            <a:ext cx="3389526" cy="5175546"/>
          </a:xfrm>
          <a:prstGeom prst="rect">
            <a:avLst/>
          </a:prstGeom>
        </p:spPr>
      </p:pic>
    </p:spTree>
    <p:extLst>
      <p:ext uri="{BB962C8B-B14F-4D97-AF65-F5344CB8AC3E}">
        <p14:creationId xmlns:p14="http://schemas.microsoft.com/office/powerpoint/2010/main" val="4256188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86200" y="189186"/>
            <a:ext cx="7950200" cy="4093428"/>
          </a:xfrm>
          <a:prstGeom prst="rect">
            <a:avLst/>
          </a:prstGeom>
          <a:noFill/>
        </p:spPr>
        <p:txBody>
          <a:bodyPr wrap="square" rtlCol="0">
            <a:spAutoFit/>
          </a:bodyPr>
          <a:lstStyle/>
          <a:p>
            <a:pPr algn="just"/>
            <a:r>
              <a:rPr lang="ru-RU" b="1" dirty="0">
                <a:solidFill>
                  <a:srgbClr val="002060"/>
                </a:solidFill>
              </a:rPr>
              <a:t>67.411(2Р)123 </a:t>
            </a:r>
            <a:endParaRPr lang="ru-RU" dirty="0">
              <a:solidFill>
                <a:srgbClr val="002060"/>
              </a:solidFill>
            </a:endParaRPr>
          </a:p>
          <a:p>
            <a:pPr algn="just"/>
            <a:r>
              <a:rPr lang="ru-RU" dirty="0">
                <a:solidFill>
                  <a:srgbClr val="002060"/>
                </a:solidFill>
              </a:rPr>
              <a:t>Руководство для государственного обвинителя : учебное пособие / В. С. </a:t>
            </a:r>
            <a:r>
              <a:rPr lang="ru-RU" dirty="0" err="1">
                <a:solidFill>
                  <a:srgbClr val="002060"/>
                </a:solidFill>
              </a:rPr>
              <a:t>Бурданова</a:t>
            </a:r>
            <a:r>
              <a:rPr lang="ru-RU" dirty="0">
                <a:solidFill>
                  <a:srgbClr val="002060"/>
                </a:solidFill>
              </a:rPr>
              <a:t>, Л. Т. </a:t>
            </a:r>
            <a:r>
              <a:rPr lang="ru-RU" dirty="0" err="1">
                <a:solidFill>
                  <a:srgbClr val="002060"/>
                </a:solidFill>
              </a:rPr>
              <a:t>Волнянская</a:t>
            </a:r>
            <a:r>
              <a:rPr lang="ru-RU" dirty="0">
                <a:solidFill>
                  <a:srgbClr val="002060"/>
                </a:solidFill>
              </a:rPr>
              <a:t>, </a:t>
            </a:r>
            <a:r>
              <a:rPr lang="ru-RU" b="1" dirty="0">
                <a:solidFill>
                  <a:srgbClr val="002060"/>
                </a:solidFill>
              </a:rPr>
              <a:t>О. Н. Коршунова</a:t>
            </a:r>
            <a:r>
              <a:rPr lang="ru-RU" dirty="0">
                <a:solidFill>
                  <a:srgbClr val="002060"/>
                </a:solidFill>
              </a:rPr>
              <a:t> [и др.] ; Ассоциация Юридический центр ; ред. О. Н. Коршунова. — 2-е изд., </a:t>
            </a:r>
            <a:r>
              <a:rPr lang="ru-RU" dirty="0" err="1">
                <a:solidFill>
                  <a:srgbClr val="002060"/>
                </a:solidFill>
              </a:rPr>
              <a:t>испр</a:t>
            </a:r>
            <a:r>
              <a:rPr lang="ru-RU" dirty="0">
                <a:solidFill>
                  <a:srgbClr val="002060"/>
                </a:solidFill>
              </a:rPr>
              <a:t>. и доп. — Санкт-Петербург : Юридический центр Пресс, 2011. — 688 с. — (Учебники и учебные пособия). — ISBN 978-5-94201-634-0.</a:t>
            </a:r>
          </a:p>
          <a:p>
            <a:pPr algn="just"/>
            <a:endParaRPr lang="ru-RU" b="1" dirty="0">
              <a:solidFill>
                <a:srgbClr val="002060"/>
              </a:solidFill>
            </a:endParaRPr>
          </a:p>
          <a:p>
            <a:pPr algn="just"/>
            <a:r>
              <a:rPr lang="ru-RU" b="1" dirty="0">
                <a:solidFill>
                  <a:srgbClr val="002060"/>
                </a:solidFill>
              </a:rPr>
              <a:t>Экземпляры: всего 14 : АБ (13), ЧЗ (1).</a:t>
            </a:r>
            <a:endParaRPr lang="ru-RU" dirty="0">
              <a:solidFill>
                <a:srgbClr val="002060"/>
              </a:solidFill>
            </a:endParaRPr>
          </a:p>
          <a:p>
            <a:pPr algn="just"/>
            <a:endParaRPr lang="ru-RU" sz="1600" dirty="0">
              <a:solidFill>
                <a:srgbClr val="002060"/>
              </a:solidFill>
            </a:endParaRPr>
          </a:p>
          <a:p>
            <a:pPr algn="just"/>
            <a:r>
              <a:rPr lang="ru-RU" sz="1600" dirty="0">
                <a:solidFill>
                  <a:srgbClr val="002060"/>
                </a:solidFill>
              </a:rPr>
              <a:t>	Руководство раскрывает общетеоретические и тактические аспекты участия государственного обвинителя в судебном разбирательстве в суде первой инстанции, а также методику поддержания государственного обвинения по делам о преступлениях различных категорий.</a:t>
            </a:r>
          </a:p>
          <a:p>
            <a:endParaRPr lang="ru-RU" dirty="0">
              <a:solidFill>
                <a:srgbClr val="002060"/>
              </a:solidFill>
            </a:endParaRPr>
          </a:p>
        </p:txBody>
      </p:sp>
      <p:pic>
        <p:nvPicPr>
          <p:cNvPr id="2" name="Рисунок 1"/>
          <p:cNvPicPr>
            <a:picLocks noChangeAspect="1"/>
          </p:cNvPicPr>
          <p:nvPr/>
        </p:nvPicPr>
        <p:blipFill>
          <a:blip r:embed="rId2"/>
          <a:stretch>
            <a:fillRect/>
          </a:stretch>
        </p:blipFill>
        <p:spPr>
          <a:xfrm>
            <a:off x="115547" y="279574"/>
            <a:ext cx="3693235" cy="5419659"/>
          </a:xfrm>
          <a:prstGeom prst="rect">
            <a:avLst/>
          </a:prstGeom>
        </p:spPr>
      </p:pic>
    </p:spTree>
    <p:extLst>
      <p:ext uri="{BB962C8B-B14F-4D97-AF65-F5344CB8AC3E}">
        <p14:creationId xmlns:p14="http://schemas.microsoft.com/office/powerpoint/2010/main" val="1303039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91606" y="204952"/>
            <a:ext cx="8044793" cy="4924425"/>
          </a:xfrm>
          <a:prstGeom prst="rect">
            <a:avLst/>
          </a:prstGeom>
          <a:noFill/>
        </p:spPr>
        <p:txBody>
          <a:bodyPr wrap="square" rtlCol="0">
            <a:spAutoFit/>
          </a:bodyPr>
          <a:lstStyle/>
          <a:p>
            <a:pPr algn="just"/>
            <a:r>
              <a:rPr lang="ru-RU" b="1" dirty="0">
                <a:solidFill>
                  <a:srgbClr val="002060"/>
                </a:solidFill>
              </a:rPr>
              <a:t>67.411(2Р)123.2 </a:t>
            </a:r>
            <a:endParaRPr lang="ru-RU" dirty="0">
              <a:solidFill>
                <a:srgbClr val="002060"/>
              </a:solidFill>
            </a:endParaRPr>
          </a:p>
          <a:p>
            <a:pPr algn="just"/>
            <a:r>
              <a:rPr lang="ru-RU" dirty="0">
                <a:solidFill>
                  <a:srgbClr val="002060"/>
                </a:solidFill>
              </a:rPr>
              <a:t>Участие прокурора в гражданском, административном и арбитражном судопроизводстве : учебное пособие / </a:t>
            </a:r>
            <a:r>
              <a:rPr lang="ru-RU" b="1" dirty="0">
                <a:solidFill>
                  <a:srgbClr val="002060"/>
                </a:solidFill>
              </a:rPr>
              <a:t>О. Н. Коршунова</a:t>
            </a:r>
            <a:r>
              <a:rPr lang="ru-RU" dirty="0">
                <a:solidFill>
                  <a:srgbClr val="002060"/>
                </a:solidFill>
              </a:rPr>
              <a:t>, Н. А. Васильчикова, И. И. Головко, М. Ю. Порохов ; под ред. Н. А. Васильчиковой ; Санкт-Петербургский юридический институт (филиал) Университета прокуратуры Российской Федерации. — Санкт-Петербург : </a:t>
            </a:r>
            <a:r>
              <a:rPr lang="ru-RU" dirty="0" err="1">
                <a:solidFill>
                  <a:srgbClr val="002060"/>
                </a:solidFill>
              </a:rPr>
              <a:t>СПбЮИ</a:t>
            </a:r>
            <a:r>
              <a:rPr lang="ru-RU" dirty="0">
                <a:solidFill>
                  <a:srgbClr val="002060"/>
                </a:solidFill>
              </a:rPr>
              <a:t> (ф) УП РФ, 2023. — 63, [1] с. — (</a:t>
            </a:r>
            <a:r>
              <a:rPr lang="ru-RU" dirty="0" err="1">
                <a:solidFill>
                  <a:srgbClr val="002060"/>
                </a:solidFill>
              </a:rPr>
              <a:t>Правоприменение</a:t>
            </a:r>
            <a:r>
              <a:rPr lang="ru-RU" dirty="0">
                <a:solidFill>
                  <a:srgbClr val="002060"/>
                </a:solidFill>
              </a:rPr>
              <a:t>: теория и практика). — </a:t>
            </a:r>
            <a:r>
              <a:rPr lang="ru-RU" dirty="0" err="1">
                <a:solidFill>
                  <a:srgbClr val="002060"/>
                </a:solidFill>
              </a:rPr>
              <a:t>Библиогр</a:t>
            </a:r>
            <a:r>
              <a:rPr lang="ru-RU" dirty="0">
                <a:solidFill>
                  <a:srgbClr val="002060"/>
                </a:solidFill>
              </a:rPr>
              <a:t>.: с. 61—63. </a:t>
            </a:r>
          </a:p>
          <a:p>
            <a:pPr algn="just"/>
            <a:endParaRPr lang="ru-RU" b="1" dirty="0">
              <a:solidFill>
                <a:srgbClr val="002060"/>
              </a:solidFill>
            </a:endParaRPr>
          </a:p>
          <a:p>
            <a:pPr algn="just"/>
            <a:r>
              <a:rPr lang="ru-RU" b="1" dirty="0">
                <a:solidFill>
                  <a:srgbClr val="002060"/>
                </a:solidFill>
              </a:rPr>
              <a:t>Экземпляры: всего: 26 : ЧЗ(1), ОБЩ(1), АБ(24).</a:t>
            </a:r>
            <a:endParaRPr lang="ru-RU" dirty="0">
              <a:solidFill>
                <a:srgbClr val="002060"/>
              </a:solidFill>
            </a:endParaRPr>
          </a:p>
          <a:p>
            <a:pPr algn="just"/>
            <a:endParaRPr lang="ru-RU" sz="1600" dirty="0">
              <a:solidFill>
                <a:srgbClr val="002060"/>
              </a:solidFill>
            </a:endParaRPr>
          </a:p>
          <a:p>
            <a:pPr algn="just"/>
            <a:r>
              <a:rPr lang="ru-RU" sz="1600" dirty="0">
                <a:solidFill>
                  <a:srgbClr val="002060"/>
                </a:solidFill>
              </a:rPr>
              <a:t>	В книге рассматривается участие прокурора в рассмотрении дел судами вне уголовного судопроизводства. Сформулированы рекомендации, которые будут способствовать повышению эффективности участия прокурора в гражданском, административном и арбитражном судопроизводстве.</a:t>
            </a:r>
          </a:p>
          <a:p>
            <a:endParaRPr lang="ru-RU" sz="2000" dirty="0">
              <a:solidFill>
                <a:srgbClr val="002060"/>
              </a:solidFill>
            </a:endParaRPr>
          </a:p>
        </p:txBody>
      </p:sp>
      <p:pic>
        <p:nvPicPr>
          <p:cNvPr id="2" name="Рисунок 1"/>
          <p:cNvPicPr>
            <a:picLocks noChangeAspect="1"/>
          </p:cNvPicPr>
          <p:nvPr/>
        </p:nvPicPr>
        <p:blipFill>
          <a:blip r:embed="rId2"/>
          <a:stretch>
            <a:fillRect/>
          </a:stretch>
        </p:blipFill>
        <p:spPr>
          <a:xfrm>
            <a:off x="193236" y="323127"/>
            <a:ext cx="3487253" cy="4924424"/>
          </a:xfrm>
          <a:prstGeom prst="rect">
            <a:avLst/>
          </a:prstGeom>
        </p:spPr>
      </p:pic>
    </p:spTree>
    <p:extLst>
      <p:ext uri="{BB962C8B-B14F-4D97-AF65-F5344CB8AC3E}">
        <p14:creationId xmlns:p14="http://schemas.microsoft.com/office/powerpoint/2010/main" val="3907560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89130" y="264160"/>
            <a:ext cx="8251727" cy="5416868"/>
          </a:xfrm>
          <a:prstGeom prst="rect">
            <a:avLst/>
          </a:prstGeom>
          <a:noFill/>
        </p:spPr>
        <p:txBody>
          <a:bodyPr wrap="square" rtlCol="0">
            <a:spAutoFit/>
          </a:bodyPr>
          <a:lstStyle/>
          <a:p>
            <a:pPr algn="just"/>
            <a:r>
              <a:rPr lang="ru-RU" b="1" dirty="0">
                <a:solidFill>
                  <a:srgbClr val="002060"/>
                </a:solidFill>
              </a:rPr>
              <a:t>67.411(2Р)1 </a:t>
            </a:r>
            <a:endParaRPr lang="ru-RU" dirty="0">
              <a:solidFill>
                <a:srgbClr val="002060"/>
              </a:solidFill>
            </a:endParaRPr>
          </a:p>
          <a:p>
            <a:pPr algn="just"/>
            <a:r>
              <a:rPr lang="ru-RU" dirty="0">
                <a:solidFill>
                  <a:srgbClr val="002060"/>
                </a:solidFill>
              </a:rPr>
              <a:t>Актуальные проблемы прокурорской деятельности: методология и методы науки : монография / </a:t>
            </a:r>
            <a:r>
              <a:rPr lang="ru-RU" b="1" dirty="0">
                <a:solidFill>
                  <a:srgbClr val="002060"/>
                </a:solidFill>
              </a:rPr>
              <a:t>О. Н. Коршунова</a:t>
            </a:r>
            <a:r>
              <a:rPr lang="ru-RU" dirty="0">
                <a:solidFill>
                  <a:srgbClr val="002060"/>
                </a:solidFill>
              </a:rPr>
              <a:t>, И. Б. Ломакина, И. Л. Честнов [и др.] ; ред. О. Н. Коршунова  ; Санкт-Петербургский юридический институт (филиал) Университета прокуратуры Российской Федерации. — 2-е изд., </a:t>
            </a:r>
            <a:r>
              <a:rPr lang="ru-RU" dirty="0" err="1">
                <a:solidFill>
                  <a:srgbClr val="002060"/>
                </a:solidFill>
              </a:rPr>
              <a:t>испр</a:t>
            </a:r>
            <a:r>
              <a:rPr lang="ru-RU" dirty="0">
                <a:solidFill>
                  <a:srgbClr val="002060"/>
                </a:solidFill>
              </a:rPr>
              <a:t>. и доп. — Москва : </a:t>
            </a:r>
            <a:r>
              <a:rPr lang="ru-RU" dirty="0" err="1">
                <a:solidFill>
                  <a:srgbClr val="002060"/>
                </a:solidFill>
              </a:rPr>
              <a:t>Руснайс</a:t>
            </a:r>
            <a:r>
              <a:rPr lang="ru-RU" dirty="0">
                <a:solidFill>
                  <a:srgbClr val="002060"/>
                </a:solidFill>
              </a:rPr>
              <a:t>, 2024. — 301, [3] с. — </a:t>
            </a:r>
            <a:r>
              <a:rPr lang="ru-RU" dirty="0" err="1">
                <a:solidFill>
                  <a:srgbClr val="002060"/>
                </a:solidFill>
              </a:rPr>
              <a:t>Библиогр</a:t>
            </a:r>
            <a:r>
              <a:rPr lang="ru-RU" dirty="0">
                <a:solidFill>
                  <a:srgbClr val="002060"/>
                </a:solidFill>
              </a:rPr>
              <a:t>. в конце глав. — ISBN 978-5-466-03827-9.</a:t>
            </a:r>
          </a:p>
          <a:p>
            <a:pPr algn="just"/>
            <a:endParaRPr lang="ru-RU" b="1" dirty="0">
              <a:solidFill>
                <a:srgbClr val="002060"/>
              </a:solidFill>
            </a:endParaRPr>
          </a:p>
          <a:p>
            <a:pPr algn="just"/>
            <a:r>
              <a:rPr lang="ru-RU" b="1" dirty="0">
                <a:solidFill>
                  <a:srgbClr val="002060"/>
                </a:solidFill>
              </a:rPr>
              <a:t>Экземпляры: всего 1 : ЧЗ (1).</a:t>
            </a:r>
            <a:endParaRPr lang="ru-RU" dirty="0">
              <a:solidFill>
                <a:srgbClr val="002060"/>
              </a:solidFill>
            </a:endParaRPr>
          </a:p>
          <a:p>
            <a:pPr algn="just"/>
            <a:endParaRPr lang="ru-RU" sz="1600" dirty="0">
              <a:solidFill>
                <a:srgbClr val="002060"/>
              </a:solidFill>
            </a:endParaRPr>
          </a:p>
          <a:p>
            <a:pPr algn="just"/>
            <a:r>
              <a:rPr lang="ru-RU" sz="1600" dirty="0">
                <a:solidFill>
                  <a:srgbClr val="002060"/>
                </a:solidFill>
              </a:rPr>
              <a:t>	В монографии представлены результаты научных исследований актуальных проблем прокурорской деятельности профессорско-преподавательским коллективом Санкт-Петербургского юридического института (филиала) Университета прокуратуры Российской Федерации. </a:t>
            </a:r>
          </a:p>
          <a:p>
            <a:pPr algn="just"/>
            <a:r>
              <a:rPr lang="ru-RU" sz="1600" dirty="0">
                <a:solidFill>
                  <a:srgbClr val="002060"/>
                </a:solidFill>
              </a:rPr>
              <a:t>использования достижения методологий различных наук для разработки методик и методических рекомендаций по организации и осуществлению прокурорской деятельности.</a:t>
            </a:r>
          </a:p>
          <a:p>
            <a:endParaRPr lang="ru-RU" sz="2000" dirty="0">
              <a:solidFill>
                <a:srgbClr val="002060"/>
              </a:solidFill>
            </a:endParaRPr>
          </a:p>
          <a:p>
            <a:endParaRPr lang="ru-RU" dirty="0"/>
          </a:p>
        </p:txBody>
      </p:sp>
      <p:pic>
        <p:nvPicPr>
          <p:cNvPr id="2" name="Рисунок 1"/>
          <p:cNvPicPr>
            <a:picLocks noChangeAspect="1"/>
          </p:cNvPicPr>
          <p:nvPr/>
        </p:nvPicPr>
        <p:blipFill>
          <a:blip r:embed="rId2"/>
          <a:stretch>
            <a:fillRect/>
          </a:stretch>
        </p:blipFill>
        <p:spPr>
          <a:xfrm>
            <a:off x="140783" y="400159"/>
            <a:ext cx="3321751" cy="4841875"/>
          </a:xfrm>
          <a:prstGeom prst="rect">
            <a:avLst/>
          </a:prstGeom>
        </p:spPr>
      </p:pic>
    </p:spTree>
    <p:extLst>
      <p:ext uri="{BB962C8B-B14F-4D97-AF65-F5344CB8AC3E}">
        <p14:creationId xmlns:p14="http://schemas.microsoft.com/office/powerpoint/2010/main" val="1338888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F4BAD-581D-F88D-4E20-9B3644A5A28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1FF5EB9-1DAD-0C6B-3949-12D7B4D7CEF9}"/>
              </a:ext>
            </a:extLst>
          </p:cNvPr>
          <p:cNvSpPr txBox="1"/>
          <p:nvPr/>
        </p:nvSpPr>
        <p:spPr>
          <a:xfrm>
            <a:off x="3689130" y="264160"/>
            <a:ext cx="8251727" cy="5693866"/>
          </a:xfrm>
          <a:prstGeom prst="rect">
            <a:avLst/>
          </a:prstGeom>
          <a:noFill/>
        </p:spPr>
        <p:txBody>
          <a:bodyPr wrap="square" rtlCol="0">
            <a:spAutoFit/>
          </a:bodyPr>
          <a:lstStyle/>
          <a:p>
            <a:pPr algn="just"/>
            <a:r>
              <a:rPr lang="ru-RU" b="1" dirty="0">
                <a:solidFill>
                  <a:srgbClr val="002060"/>
                </a:solidFill>
              </a:rPr>
              <a:t>67.411(2Р)1</a:t>
            </a:r>
            <a:endParaRPr lang="ru-RU" dirty="0">
              <a:solidFill>
                <a:srgbClr val="002060"/>
              </a:solidFill>
            </a:endParaRPr>
          </a:p>
          <a:p>
            <a:pPr algn="just"/>
            <a:r>
              <a:rPr lang="ru-RU" dirty="0">
                <a:solidFill>
                  <a:srgbClr val="002060"/>
                </a:solidFill>
              </a:rPr>
              <a:t> </a:t>
            </a:r>
          </a:p>
          <a:p>
            <a:pPr algn="just"/>
            <a:r>
              <a:rPr lang="ru-RU" dirty="0">
                <a:solidFill>
                  <a:srgbClr val="002060"/>
                </a:solidFill>
              </a:rPr>
              <a:t>Деятельность прокуратуры по противодействию экстремизму, терроризму и их финансированию : учебное пособие / </a:t>
            </a:r>
            <a:r>
              <a:rPr lang="ru-RU" b="1" dirty="0">
                <a:solidFill>
                  <a:srgbClr val="002060"/>
                </a:solidFill>
              </a:rPr>
              <a:t>О. Н. Коршунова</a:t>
            </a:r>
            <a:r>
              <a:rPr lang="ru-RU" dirty="0">
                <a:solidFill>
                  <a:srgbClr val="002060"/>
                </a:solidFill>
              </a:rPr>
              <a:t>, И. И. Головко, Д. М. Плугарь [и др.] ; Санкт-Петербургский юридический институт (филиал) Университета прокуратуры Российской Федерации. — Санкт-Петербург : </a:t>
            </a:r>
            <a:r>
              <a:rPr lang="ru-RU" dirty="0" err="1">
                <a:solidFill>
                  <a:srgbClr val="002060"/>
                </a:solidFill>
              </a:rPr>
              <a:t>СПбЮИ</a:t>
            </a:r>
            <a:r>
              <a:rPr lang="ru-RU" dirty="0">
                <a:solidFill>
                  <a:srgbClr val="002060"/>
                </a:solidFill>
              </a:rPr>
              <a:t> (ф) УП РФ, 2024. — 214, [2] с. — </a:t>
            </a:r>
            <a:r>
              <a:rPr lang="ru-RU" dirty="0" err="1">
                <a:solidFill>
                  <a:srgbClr val="002060"/>
                </a:solidFill>
              </a:rPr>
              <a:t>Библиогр</a:t>
            </a:r>
            <a:r>
              <a:rPr lang="ru-RU" dirty="0">
                <a:solidFill>
                  <a:srgbClr val="002060"/>
                </a:solidFill>
              </a:rPr>
              <a:t>.: с. 212—215.</a:t>
            </a:r>
            <a:r>
              <a:rPr lang="ru-RU" b="1" dirty="0">
                <a:solidFill>
                  <a:srgbClr val="002060"/>
                </a:solidFill>
              </a:rPr>
              <a:t> </a:t>
            </a:r>
            <a:r>
              <a:rPr lang="ru-RU" dirty="0">
                <a:solidFill>
                  <a:srgbClr val="002060"/>
                </a:solidFill>
              </a:rPr>
              <a:t>— ISBN 978-5-6051509-4-7.</a:t>
            </a:r>
          </a:p>
          <a:p>
            <a:pPr algn="just"/>
            <a:r>
              <a:rPr lang="ru-RU" dirty="0">
                <a:solidFill>
                  <a:srgbClr val="002060"/>
                </a:solidFill>
              </a:rPr>
              <a:t> </a:t>
            </a:r>
            <a:r>
              <a:rPr lang="ru-RU" b="1" dirty="0">
                <a:solidFill>
                  <a:srgbClr val="002060"/>
                </a:solidFill>
              </a:rPr>
              <a:t>Экземпляры: всего:52 — АБ(50), ОБЩ(1), ЧЗ(1).</a:t>
            </a:r>
            <a:endParaRPr lang="ru-RU" dirty="0">
              <a:solidFill>
                <a:srgbClr val="002060"/>
              </a:solidFill>
            </a:endParaRPr>
          </a:p>
          <a:p>
            <a:pPr algn="just"/>
            <a:r>
              <a:rPr lang="ru-RU" dirty="0">
                <a:solidFill>
                  <a:srgbClr val="002060"/>
                </a:solidFill>
              </a:rPr>
              <a:t> </a:t>
            </a:r>
          </a:p>
          <a:p>
            <a:pPr algn="just"/>
            <a:r>
              <a:rPr lang="ru-RU" sz="1600" dirty="0">
                <a:solidFill>
                  <a:srgbClr val="002060"/>
                </a:solidFill>
              </a:rPr>
              <a:t>	В учебном пособии рассмотрены основные вопросы осуществления прокурорского надзора за исполнением законов о противодействии экстремизму и терроризму, а также финансированию экстремистской и террористической деятельности. Раскрыты правовая регламентация прокурорского надзора за исполнением законов и определены основные направления организации прокурорской деятельности в рассматриваемой сфере. Рассмотрены вопросы организации и проведения проверочных мероприятий.</a:t>
            </a:r>
          </a:p>
          <a:p>
            <a:endParaRPr lang="ru-RU" sz="2000" dirty="0">
              <a:solidFill>
                <a:srgbClr val="002060"/>
              </a:solidFill>
            </a:endParaRPr>
          </a:p>
          <a:p>
            <a:endParaRPr lang="ru-RU" dirty="0"/>
          </a:p>
        </p:txBody>
      </p:sp>
      <p:pic>
        <p:nvPicPr>
          <p:cNvPr id="5" name="Рисунок 4">
            <a:extLst>
              <a:ext uri="{FF2B5EF4-FFF2-40B4-BE49-F238E27FC236}">
                <a16:creationId xmlns:a16="http://schemas.microsoft.com/office/drawing/2014/main" id="{9E46850D-2300-648C-AACD-177219699CA4}"/>
              </a:ext>
            </a:extLst>
          </p:cNvPr>
          <p:cNvPicPr>
            <a:picLocks noChangeAspect="1"/>
          </p:cNvPicPr>
          <p:nvPr/>
        </p:nvPicPr>
        <p:blipFill>
          <a:blip r:embed="rId2"/>
          <a:stretch>
            <a:fillRect/>
          </a:stretch>
        </p:blipFill>
        <p:spPr>
          <a:xfrm>
            <a:off x="172314" y="389353"/>
            <a:ext cx="3437987" cy="5443480"/>
          </a:xfrm>
          <a:prstGeom prst="rect">
            <a:avLst/>
          </a:prstGeom>
        </p:spPr>
      </p:pic>
    </p:spTree>
    <p:extLst>
      <p:ext uri="{BB962C8B-B14F-4D97-AF65-F5344CB8AC3E}">
        <p14:creationId xmlns:p14="http://schemas.microsoft.com/office/powerpoint/2010/main" val="2773734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10303" y="268014"/>
            <a:ext cx="8317536" cy="6283460"/>
          </a:xfrm>
          <a:prstGeom prst="rect">
            <a:avLst/>
          </a:prstGeom>
          <a:noFill/>
        </p:spPr>
        <p:txBody>
          <a:bodyPr wrap="square" rtlCol="0">
            <a:spAutoFit/>
          </a:bodyPr>
          <a:lstStyle/>
          <a:p>
            <a:r>
              <a:rPr lang="ru-RU" b="1" dirty="0">
                <a:solidFill>
                  <a:srgbClr val="002060"/>
                </a:solidFill>
              </a:rPr>
              <a:t>67.411(2Р)1 </a:t>
            </a:r>
            <a:endParaRPr lang="ru-RU" dirty="0">
              <a:solidFill>
                <a:srgbClr val="002060"/>
              </a:solidFill>
            </a:endParaRPr>
          </a:p>
          <a:p>
            <a:pPr algn="just"/>
            <a:r>
              <a:rPr lang="ru-RU" dirty="0">
                <a:solidFill>
                  <a:srgbClr val="002060"/>
                </a:solidFill>
              </a:rPr>
              <a:t>Координация прокурором деятельности правоохранительных органов по борьбе с преступностью : учебное пособие для обучающихся по программам </a:t>
            </a:r>
            <a:r>
              <a:rPr lang="ru-RU" dirty="0" err="1">
                <a:solidFill>
                  <a:srgbClr val="002060"/>
                </a:solidFill>
              </a:rPr>
              <a:t>специалитета</a:t>
            </a:r>
            <a:r>
              <a:rPr lang="ru-RU" dirty="0">
                <a:solidFill>
                  <a:srgbClr val="002060"/>
                </a:solidFill>
              </a:rPr>
              <a:t>, магистратуры и дополнительного профессионального образования / </a:t>
            </a:r>
            <a:r>
              <a:rPr lang="ru-RU" b="1" dirty="0">
                <a:solidFill>
                  <a:srgbClr val="002060"/>
                </a:solidFill>
              </a:rPr>
              <a:t>О. Н. Коршунова</a:t>
            </a:r>
            <a:r>
              <a:rPr lang="ru-RU" dirty="0">
                <a:solidFill>
                  <a:srgbClr val="002060"/>
                </a:solidFill>
              </a:rPr>
              <a:t>, Е. Л. Никитин, Д. А. </a:t>
            </a:r>
            <a:r>
              <a:rPr lang="ru-RU" dirty="0" err="1">
                <a:solidFill>
                  <a:srgbClr val="002060"/>
                </a:solidFill>
              </a:rPr>
              <a:t>Луньков</a:t>
            </a:r>
            <a:r>
              <a:rPr lang="ru-RU" dirty="0">
                <a:solidFill>
                  <a:srgbClr val="002060"/>
                </a:solidFill>
              </a:rPr>
              <a:t> [и др.] ; Санкт-Петербургский юридический институт (филиал) Университета прокуратуры Российской Федерации. — Санкт-Петербург : </a:t>
            </a:r>
            <a:r>
              <a:rPr lang="ru-RU" dirty="0" err="1">
                <a:solidFill>
                  <a:srgbClr val="002060"/>
                </a:solidFill>
              </a:rPr>
              <a:t>СПбЮИ</a:t>
            </a:r>
            <a:r>
              <a:rPr lang="ru-RU" dirty="0">
                <a:solidFill>
                  <a:srgbClr val="002060"/>
                </a:solidFill>
              </a:rPr>
              <a:t> (ф) УП РФ, 2021. — 176 с. — </a:t>
            </a:r>
            <a:r>
              <a:rPr lang="ru-RU" dirty="0" err="1">
                <a:solidFill>
                  <a:srgbClr val="002060"/>
                </a:solidFill>
              </a:rPr>
              <a:t>Библиогр</a:t>
            </a:r>
            <a:r>
              <a:rPr lang="ru-RU" dirty="0">
                <a:solidFill>
                  <a:srgbClr val="002060"/>
                </a:solidFill>
              </a:rPr>
              <a:t>.: с. 163 — 176.</a:t>
            </a:r>
          </a:p>
          <a:p>
            <a:pPr algn="just"/>
            <a:endParaRPr lang="ru-RU" dirty="0">
              <a:solidFill>
                <a:srgbClr val="002060"/>
              </a:solidFill>
            </a:endParaRPr>
          </a:p>
          <a:p>
            <a:pPr algn="just"/>
            <a:r>
              <a:rPr lang="ru-RU" b="1" dirty="0">
                <a:solidFill>
                  <a:srgbClr val="002060"/>
                </a:solidFill>
              </a:rPr>
              <a:t>Экземпляры: всего: 60 : ЧЗ(1), ОБЩ(1), АБ(58).</a:t>
            </a:r>
            <a:endParaRPr lang="ru-RU" dirty="0">
              <a:solidFill>
                <a:srgbClr val="002060"/>
              </a:solidFill>
            </a:endParaRPr>
          </a:p>
          <a:p>
            <a:pPr algn="just"/>
            <a:endParaRPr lang="ru-RU" sz="1600" dirty="0">
              <a:solidFill>
                <a:srgbClr val="002060"/>
              </a:solidFill>
            </a:endParaRPr>
          </a:p>
          <a:p>
            <a:pPr algn="just"/>
            <a:r>
              <a:rPr lang="ru-RU" sz="1600" dirty="0">
                <a:solidFill>
                  <a:srgbClr val="002060"/>
                </a:solidFill>
              </a:rPr>
              <a:t>	В учебном пособии раскрыты общие вопросы организации и осуществления координационной деятельности прокурора, а также особенности организации и осуществления указанной деятельности по борьбе с преступлениями, представляющими наибольшую общественную опасность в силу тяжести либо распространенности преступлений того или иного вида или группы: по борьбе с убийствами и иными насильственными преступлениями, коррупцией, кражами, грабежами и разбойными нападениями, преступлениями в сфере незаконного оборота наркотических средств и психотропных веществ и др. В работе нашли отражение особенности координационной деятельности органов военной прокуратуры.</a:t>
            </a:r>
          </a:p>
          <a:p>
            <a:pPr algn="just"/>
            <a:endParaRPr lang="ru-RU" dirty="0"/>
          </a:p>
        </p:txBody>
      </p:sp>
      <p:pic>
        <p:nvPicPr>
          <p:cNvPr id="3" name="Рисунок 2"/>
          <p:cNvPicPr>
            <a:picLocks noChangeAspect="1"/>
          </p:cNvPicPr>
          <p:nvPr/>
        </p:nvPicPr>
        <p:blipFill>
          <a:blip r:embed="rId2"/>
          <a:stretch>
            <a:fillRect/>
          </a:stretch>
        </p:blipFill>
        <p:spPr>
          <a:xfrm>
            <a:off x="150450" y="379784"/>
            <a:ext cx="3351694" cy="5019905"/>
          </a:xfrm>
          <a:prstGeom prst="rect">
            <a:avLst/>
          </a:prstGeom>
        </p:spPr>
      </p:pic>
    </p:spTree>
    <p:extLst>
      <p:ext uri="{BB962C8B-B14F-4D97-AF65-F5344CB8AC3E}">
        <p14:creationId xmlns:p14="http://schemas.microsoft.com/office/powerpoint/2010/main" val="2163431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3497" y="244366"/>
            <a:ext cx="7994342" cy="4739759"/>
          </a:xfrm>
          <a:prstGeom prst="rect">
            <a:avLst/>
          </a:prstGeom>
          <a:noFill/>
        </p:spPr>
        <p:txBody>
          <a:bodyPr wrap="square" rtlCol="0">
            <a:spAutoFit/>
          </a:bodyPr>
          <a:lstStyle/>
          <a:p>
            <a:pPr algn="just"/>
            <a:r>
              <a:rPr lang="ru-RU" b="1" dirty="0">
                <a:solidFill>
                  <a:srgbClr val="002060"/>
                </a:solidFill>
              </a:rPr>
              <a:t>67.411(2Р)1-3 </a:t>
            </a:r>
            <a:endParaRPr lang="ru-RU" dirty="0">
              <a:solidFill>
                <a:srgbClr val="002060"/>
              </a:solidFill>
            </a:endParaRPr>
          </a:p>
          <a:p>
            <a:pPr algn="just"/>
            <a:r>
              <a:rPr lang="ru-RU" b="1" dirty="0">
                <a:solidFill>
                  <a:srgbClr val="002060"/>
                </a:solidFill>
              </a:rPr>
              <a:t>Коршунова, О. Н. </a:t>
            </a:r>
            <a:r>
              <a:rPr lang="ru-RU" dirty="0">
                <a:solidFill>
                  <a:srgbClr val="002060"/>
                </a:solidFill>
              </a:rPr>
              <a:t>Антикоррупционное законодательство и стандарты антикоррупционного поведения : сборник нормативных актов / О. Н. Коршунова, Н. В. Кулик, Д. М. Плугарь ; Санкт-Петербургский юридический институт (филиал) Академии Генеральной прокуратуры Российской Федерации. — Москва : Проспект, 2016. — 544 с. — ISBN 978-5-392-19561-9</a:t>
            </a:r>
            <a:r>
              <a:rPr lang="ru-RU" b="1" dirty="0">
                <a:solidFill>
                  <a:srgbClr val="002060"/>
                </a:solidFill>
              </a:rPr>
              <a:t>.</a:t>
            </a:r>
            <a:endParaRPr lang="ru-RU" dirty="0">
              <a:solidFill>
                <a:srgbClr val="002060"/>
              </a:solidFill>
            </a:endParaRPr>
          </a:p>
          <a:p>
            <a:pPr algn="just"/>
            <a:endParaRPr lang="ru-RU" b="1" dirty="0">
              <a:solidFill>
                <a:srgbClr val="002060"/>
              </a:solidFill>
            </a:endParaRPr>
          </a:p>
          <a:p>
            <a:pPr algn="just"/>
            <a:r>
              <a:rPr lang="ru-RU" b="1" dirty="0">
                <a:solidFill>
                  <a:srgbClr val="002060"/>
                </a:solidFill>
              </a:rPr>
              <a:t>Экземпляры</a:t>
            </a:r>
            <a:r>
              <a:rPr lang="ru-RU" dirty="0">
                <a:solidFill>
                  <a:srgbClr val="002060"/>
                </a:solidFill>
              </a:rPr>
              <a:t>: </a:t>
            </a:r>
            <a:r>
              <a:rPr lang="ru-RU" b="1" dirty="0">
                <a:solidFill>
                  <a:srgbClr val="002060"/>
                </a:solidFill>
              </a:rPr>
              <a:t>всего: 30 : ЧЗ(1), ОБЩ(1), АБ(28).</a:t>
            </a:r>
          </a:p>
          <a:p>
            <a:pPr algn="just"/>
            <a:endParaRPr lang="ru-RU" sz="1600" dirty="0">
              <a:solidFill>
                <a:srgbClr val="002060"/>
              </a:solidFill>
            </a:endParaRPr>
          </a:p>
          <a:p>
            <a:pPr algn="just"/>
            <a:r>
              <a:rPr lang="ru-RU" sz="1600" dirty="0">
                <a:solidFill>
                  <a:srgbClr val="002060"/>
                </a:solidFill>
              </a:rPr>
              <a:t>	Авторы-составители собрали основные международные акты, федеральные законы, указы Президента РФ, постановления Правительства РФ и приказы Генерального прокурора РФ по противодействию коррупции, а также международные и российские кодексы поведения, судебную практику и методические материалы Минтруда России.</a:t>
            </a:r>
          </a:p>
          <a:p>
            <a:pPr algn="just"/>
            <a:endParaRPr lang="ru-RU" sz="2200" dirty="0">
              <a:solidFill>
                <a:srgbClr val="002060"/>
              </a:solidFill>
            </a:endParaRPr>
          </a:p>
          <a:p>
            <a:pPr algn="just"/>
            <a:endParaRPr lang="ru-RU" sz="2200" dirty="0">
              <a:solidFill>
                <a:srgbClr val="002060"/>
              </a:solidFill>
            </a:endParaRPr>
          </a:p>
        </p:txBody>
      </p:sp>
      <p:pic>
        <p:nvPicPr>
          <p:cNvPr id="2" name="Рисунок 1"/>
          <p:cNvPicPr>
            <a:picLocks noChangeAspect="1"/>
          </p:cNvPicPr>
          <p:nvPr/>
        </p:nvPicPr>
        <p:blipFill>
          <a:blip r:embed="rId2"/>
          <a:stretch>
            <a:fillRect/>
          </a:stretch>
        </p:blipFill>
        <p:spPr>
          <a:xfrm>
            <a:off x="264161" y="346841"/>
            <a:ext cx="3464684" cy="5209671"/>
          </a:xfrm>
          <a:prstGeom prst="rect">
            <a:avLst/>
          </a:prstGeom>
        </p:spPr>
      </p:pic>
    </p:spTree>
    <p:extLst>
      <p:ext uri="{BB962C8B-B14F-4D97-AF65-F5344CB8AC3E}">
        <p14:creationId xmlns:p14="http://schemas.microsoft.com/office/powerpoint/2010/main" val="810959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02420" y="362607"/>
            <a:ext cx="8376219" cy="5416868"/>
          </a:xfrm>
          <a:prstGeom prst="rect">
            <a:avLst/>
          </a:prstGeom>
          <a:noFill/>
        </p:spPr>
        <p:txBody>
          <a:bodyPr wrap="square" rtlCol="0">
            <a:spAutoFit/>
          </a:bodyPr>
          <a:lstStyle/>
          <a:p>
            <a:pPr algn="just"/>
            <a:r>
              <a:rPr lang="ru-RU" b="1" dirty="0">
                <a:solidFill>
                  <a:srgbClr val="002060"/>
                </a:solidFill>
              </a:rPr>
              <a:t>67.411(2Р)122 </a:t>
            </a:r>
            <a:endParaRPr lang="ru-RU" dirty="0">
              <a:solidFill>
                <a:srgbClr val="002060"/>
              </a:solidFill>
            </a:endParaRPr>
          </a:p>
          <a:p>
            <a:pPr algn="just"/>
            <a:r>
              <a:rPr lang="ru-RU" b="1" dirty="0">
                <a:solidFill>
                  <a:srgbClr val="002060"/>
                </a:solidFill>
              </a:rPr>
              <a:t>Коршунова, О. Н. </a:t>
            </a:r>
            <a:r>
              <a:rPr lang="ru-RU" dirty="0">
                <a:solidFill>
                  <a:srgbClr val="002060"/>
                </a:solidFill>
              </a:rPr>
              <a:t>Особенности прокурорского надзора за законностью выявления и расследования преступлений, связанных с размещением экстремистских материалов в сети Интернет : учебное пособие / О. Н. Коршунова, Е. Л. Никитин, Е. Б. Серова ; под общ. ред. О. Н. Коршуновой ; Санкт-Петербургский юридический институт (филиал) Академии Генеральной прокуратуры Российской Федерации. — Санкт-Петербург : </a:t>
            </a:r>
            <a:r>
              <a:rPr lang="ru-RU" dirty="0" err="1">
                <a:solidFill>
                  <a:srgbClr val="002060"/>
                </a:solidFill>
              </a:rPr>
              <a:t>СПбЮИ</a:t>
            </a:r>
            <a:r>
              <a:rPr lang="ru-RU" dirty="0">
                <a:solidFill>
                  <a:srgbClr val="002060"/>
                </a:solidFill>
              </a:rPr>
              <a:t> (ф) АГП РФ, 2009. — 64 с.</a:t>
            </a:r>
          </a:p>
          <a:p>
            <a:pPr algn="just"/>
            <a:endParaRPr lang="ru-RU" b="1" dirty="0">
              <a:solidFill>
                <a:srgbClr val="002060"/>
              </a:solidFill>
            </a:endParaRPr>
          </a:p>
          <a:p>
            <a:pPr algn="just"/>
            <a:r>
              <a:rPr lang="ru-RU" b="1" dirty="0">
                <a:solidFill>
                  <a:srgbClr val="002060"/>
                </a:solidFill>
              </a:rPr>
              <a:t>Экземпляры: всего 53 : АБ (51), ОБЩ (1), ЧЗ (1)</a:t>
            </a:r>
            <a:endParaRPr lang="ru-RU" dirty="0">
              <a:solidFill>
                <a:srgbClr val="002060"/>
              </a:solidFill>
            </a:endParaRPr>
          </a:p>
          <a:p>
            <a:pPr algn="just"/>
            <a:endParaRPr lang="ru-RU" sz="1600" dirty="0">
              <a:solidFill>
                <a:srgbClr val="002060"/>
              </a:solidFill>
            </a:endParaRPr>
          </a:p>
          <a:p>
            <a:pPr algn="just"/>
            <a:r>
              <a:rPr lang="ru-RU" sz="1600" dirty="0">
                <a:solidFill>
                  <a:srgbClr val="002060"/>
                </a:solidFill>
              </a:rPr>
              <a:t>	В пособии рассматриваются особенности прокурорского надзора за законностью осуществления оперативно-розыскной деятельности при выявлении и раскрытии преступлений, связанных с размещением экстремистских материалов в сети Интернет, а также за законностью процессуальной деятельности следователя при расследовании преступлений данной категории.</a:t>
            </a:r>
          </a:p>
          <a:p>
            <a:endParaRPr lang="ru-RU" dirty="0"/>
          </a:p>
          <a:p>
            <a:r>
              <a:rPr lang="ru-RU" dirty="0"/>
              <a:t> </a:t>
            </a:r>
          </a:p>
          <a:p>
            <a:endParaRPr lang="ru-RU" dirty="0"/>
          </a:p>
        </p:txBody>
      </p:sp>
      <p:pic>
        <p:nvPicPr>
          <p:cNvPr id="2" name="Рисунок 1"/>
          <p:cNvPicPr>
            <a:picLocks noChangeAspect="1"/>
          </p:cNvPicPr>
          <p:nvPr/>
        </p:nvPicPr>
        <p:blipFill>
          <a:blip r:embed="rId2"/>
          <a:stretch>
            <a:fillRect/>
          </a:stretch>
        </p:blipFill>
        <p:spPr>
          <a:xfrm>
            <a:off x="158181" y="441555"/>
            <a:ext cx="3363396" cy="4966018"/>
          </a:xfrm>
          <a:prstGeom prst="rect">
            <a:avLst/>
          </a:prstGeom>
        </p:spPr>
      </p:pic>
    </p:spTree>
    <p:extLst>
      <p:ext uri="{BB962C8B-B14F-4D97-AF65-F5344CB8AC3E}">
        <p14:creationId xmlns:p14="http://schemas.microsoft.com/office/powerpoint/2010/main" val="4184280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52193" y="212834"/>
            <a:ext cx="8216287" cy="4616648"/>
          </a:xfrm>
          <a:prstGeom prst="rect">
            <a:avLst/>
          </a:prstGeom>
          <a:noFill/>
        </p:spPr>
        <p:txBody>
          <a:bodyPr wrap="square" rtlCol="0">
            <a:spAutoFit/>
          </a:bodyPr>
          <a:lstStyle/>
          <a:p>
            <a:pPr algn="just"/>
            <a:r>
              <a:rPr lang="ru-RU" b="1" dirty="0">
                <a:solidFill>
                  <a:srgbClr val="002060"/>
                </a:solidFill>
              </a:rPr>
              <a:t>67.414(2Р)311 </a:t>
            </a:r>
            <a:endParaRPr lang="ru-RU" dirty="0">
              <a:solidFill>
                <a:srgbClr val="002060"/>
              </a:solidFill>
            </a:endParaRPr>
          </a:p>
          <a:p>
            <a:pPr algn="just"/>
            <a:r>
              <a:rPr lang="ru-RU" b="1" dirty="0">
                <a:solidFill>
                  <a:srgbClr val="002060"/>
                </a:solidFill>
              </a:rPr>
              <a:t>Коршунова, О. Н. </a:t>
            </a:r>
            <a:r>
              <a:rPr lang="ru-RU" dirty="0">
                <a:solidFill>
                  <a:srgbClr val="002060"/>
                </a:solidFill>
              </a:rPr>
              <a:t>Особенности расследования убийств с целью завладения жилой площадью : учебное пособие / О. Н. Коршунова, И. И. </a:t>
            </a:r>
            <a:r>
              <a:rPr lang="ru-RU" dirty="0" err="1">
                <a:solidFill>
                  <a:srgbClr val="002060"/>
                </a:solidFill>
              </a:rPr>
              <a:t>Мамайчук</a:t>
            </a:r>
            <a:r>
              <a:rPr lang="ru-RU" dirty="0">
                <a:solidFill>
                  <a:srgbClr val="002060"/>
                </a:solidFill>
              </a:rPr>
              <a:t>, Е. Б. Серова; Санкт-Петербургский юридический институт Генеральной прокуратуры Российской Федерации. — Санкт-Петербург : СПб ЮИ ГП РФ, 1998. — 43, [1] с. — Прил.: с. 36—41. — ISBN 5-89094-038-4.</a:t>
            </a:r>
          </a:p>
          <a:p>
            <a:pPr algn="just"/>
            <a:endParaRPr lang="ru-RU" b="1" dirty="0">
              <a:solidFill>
                <a:srgbClr val="002060"/>
              </a:solidFill>
            </a:endParaRPr>
          </a:p>
          <a:p>
            <a:pPr algn="just"/>
            <a:r>
              <a:rPr lang="ru-RU" b="1" dirty="0">
                <a:solidFill>
                  <a:srgbClr val="002060"/>
                </a:solidFill>
              </a:rPr>
              <a:t>Экземпляры: всего 3 : ЧЗ (1), АБ (2).</a:t>
            </a:r>
            <a:endParaRPr lang="ru-RU" dirty="0">
              <a:solidFill>
                <a:srgbClr val="002060"/>
              </a:solidFill>
            </a:endParaRPr>
          </a:p>
          <a:p>
            <a:pPr algn="just"/>
            <a:endParaRPr lang="ru-RU" sz="1600" dirty="0">
              <a:solidFill>
                <a:srgbClr val="002060"/>
              </a:solidFill>
            </a:endParaRPr>
          </a:p>
          <a:p>
            <a:pPr algn="just"/>
            <a:r>
              <a:rPr lang="ru-RU" sz="1600" dirty="0">
                <a:solidFill>
                  <a:srgbClr val="002060"/>
                </a:solidFill>
              </a:rPr>
              <a:t>	Данная работа посвящена вопросам методики и тактики расследования убийств с целью завладения жилой площадью. Автор даёт криминалистическую характеристику преступлений данной категории, описывает следственные ситуации на первоначальном этапе расследования, предлагает частные программы исследования основных обстоятельств совершения преступлений.</a:t>
            </a:r>
          </a:p>
          <a:p>
            <a:endParaRPr lang="ru-RU" sz="2000" dirty="0"/>
          </a:p>
        </p:txBody>
      </p:sp>
      <p:pic>
        <p:nvPicPr>
          <p:cNvPr id="2" name="Рисунок 1"/>
          <p:cNvPicPr>
            <a:picLocks noChangeAspect="1"/>
          </p:cNvPicPr>
          <p:nvPr/>
        </p:nvPicPr>
        <p:blipFill>
          <a:blip r:embed="rId2"/>
          <a:stretch>
            <a:fillRect/>
          </a:stretch>
        </p:blipFill>
        <p:spPr>
          <a:xfrm>
            <a:off x="223520" y="303628"/>
            <a:ext cx="3415154" cy="4985703"/>
          </a:xfrm>
          <a:prstGeom prst="rect">
            <a:avLst/>
          </a:prstGeom>
        </p:spPr>
      </p:pic>
    </p:spTree>
    <p:extLst>
      <p:ext uri="{BB962C8B-B14F-4D97-AF65-F5344CB8AC3E}">
        <p14:creationId xmlns:p14="http://schemas.microsoft.com/office/powerpoint/2010/main" val="1687563029"/>
      </p:ext>
    </p:extLst>
  </p:cSld>
  <p:clrMapOvr>
    <a:masterClrMapping/>
  </p:clrMapOvr>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1003</TotalTime>
  <Words>4814</Words>
  <Application>Microsoft Office PowerPoint</Application>
  <PresentationFormat>Широкоэкранный</PresentationFormat>
  <Paragraphs>201</Paragraphs>
  <Slides>32</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32</vt:i4>
      </vt:variant>
    </vt:vector>
  </HeadingPairs>
  <TitlesOfParts>
    <vt:vector size="35" baseType="lpstr">
      <vt:lpstr>Century Gothic</vt:lpstr>
      <vt:lpstr>Wingdings 3</vt:lpstr>
      <vt:lpstr>Сектор</vt:lpstr>
      <vt:lpstr>УЧЕНЫЕ-ЮРИСТЫ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Ярыжко Анна Петровна</dc:creator>
  <cp:lastModifiedBy>a10</cp:lastModifiedBy>
  <cp:revision>177</cp:revision>
  <dcterms:created xsi:type="dcterms:W3CDTF">2024-02-05T08:20:51Z</dcterms:created>
  <dcterms:modified xsi:type="dcterms:W3CDTF">2026-03-18T08:30:31Z</dcterms:modified>
</cp:coreProperties>
</file>