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276" r:id="rId3"/>
    <p:sldId id="275" r:id="rId4"/>
    <p:sldId id="258" r:id="rId5"/>
    <p:sldId id="259" r:id="rId6"/>
    <p:sldId id="260" r:id="rId7"/>
    <p:sldId id="261" r:id="rId8"/>
    <p:sldId id="284" r:id="rId9"/>
    <p:sldId id="274" r:id="rId10"/>
    <p:sldId id="266" r:id="rId11"/>
    <p:sldId id="267" r:id="rId12"/>
    <p:sldId id="277" r:id="rId13"/>
    <p:sldId id="280" r:id="rId14"/>
    <p:sldId id="278" r:id="rId15"/>
    <p:sldId id="281" r:id="rId16"/>
    <p:sldId id="285" r:id="rId17"/>
    <p:sldId id="28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4" autoAdjust="0"/>
    <p:restoredTop sz="80795" autoAdjust="0"/>
  </p:normalViewPr>
  <p:slideViewPr>
    <p:cSldViewPr snapToGrid="0">
      <p:cViewPr varScale="1">
        <p:scale>
          <a:sx n="121" d="100"/>
          <a:sy n="121" d="100"/>
        </p:scale>
        <p:origin x="4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0B9ABF-73A1-44B9-B651-D85B5385A710}" type="datetimeFigureOut">
              <a:rPr lang="ru-RU" smtClean="0"/>
              <a:t>15.04.2026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1ADEC-FEE9-4E2A-8193-019D88A8061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5799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1ADEC-FEE9-4E2A-8193-019D88A80617}" type="slidenum">
              <a:rPr lang="ru-RU" smtClean="0"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86554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1ADEC-FEE9-4E2A-8193-019D88A80617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93963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1ADEC-FEE9-4E2A-8193-019D88A80617}" type="slidenum">
              <a:rPr lang="ru-RU" smtClean="0"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90351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4AC67BA7-99F6-E4AC-351F-7D8194208F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9" y="785365"/>
            <a:ext cx="10640291" cy="2541431"/>
          </a:xfrm>
        </p:spPr>
        <p:txBody>
          <a:bodyPr>
            <a:normAutofit fontScale="90000"/>
          </a:bodyPr>
          <a:lstStyle/>
          <a:p>
            <a:pPr algn="ctr"/>
            <a:br>
              <a:rPr lang="ru-RU" sz="6600" dirty="0">
                <a:latin typeface="Times New Roman" panose="02020603050405020304" pitchFamily="18" charset="0"/>
              </a:rPr>
            </a:br>
            <a:r>
              <a:rPr lang="ru-RU" sz="66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Виртуальная выставка новых поступлений</a:t>
            </a:r>
            <a:endParaRPr lang="ru-RU" b="1" dirty="0"/>
          </a:p>
        </p:txBody>
      </p:sp>
      <p:sp>
        <p:nvSpPr>
          <p:cNvPr id="8" name="Подзаголовок 7">
            <a:extLst>
              <a:ext uri="{FF2B5EF4-FFF2-40B4-BE49-F238E27FC236}">
                <a16:creationId xmlns:a16="http://schemas.microsoft.com/office/drawing/2014/main" id="{639F3C31-B390-0756-76D7-123EB6BB72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ru-RU" sz="40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22.04.2026</a:t>
            </a:r>
            <a:endParaRPr lang="ru-RU" sz="4000" dirty="0"/>
          </a:p>
        </p:txBody>
      </p:sp>
    </p:spTree>
    <p:extLst>
      <p:ext uri="{BB962C8B-B14F-4D97-AF65-F5344CB8AC3E}">
        <p14:creationId xmlns:p14="http://schemas.microsoft.com/office/powerpoint/2010/main" val="2394476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80E5B-4C75-702D-6B31-EA1D7CD54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BAC3A78-BA26-3073-47F7-47E6CC6BB93A}"/>
              </a:ext>
            </a:extLst>
          </p:cNvPr>
          <p:cNvSpPr txBox="1"/>
          <p:nvPr/>
        </p:nvSpPr>
        <p:spPr>
          <a:xfrm>
            <a:off x="3880755" y="94863"/>
            <a:ext cx="7966968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67.411(2Р)123.2 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Административное право: исключительная компетенция прокурора по возбуждению дел об административных правонарушениях (ст. 28.4 КоАП РФ) в определениях, схемах и таблицах : учебное пособие / Л. С. Булгакова, О. А. Гуреева, М. Б. Кабанова [и др.] ; под ред. В. В. Лаврова ; Санкт-Петербургский юридический институт (филиал) Университета прокуратуры Российской Федерации. — Санкт-Петербург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СПбЮИ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(ф) УП РФ, 2025. — 90, [2]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91. — ISBN 978-5-6054272-6-1. 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всего: 55 : ЧЗ(1), ОБЩ(1), АБ(53).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Учебное пособие представляет собой систематизированный материал, посвященный исключительной компетенции прокурора в сфере возбуждения дел об административных правонарушениях. В пособии дан подробный разбор статей Кодекса Российской Федерации об административных правонарушениях, выделены объект, субъект, объективная сторона и субъективная сторона правонарушений, доказательная база, сроки и подведомственность по каждому составу, входящему в рассматриваемую категорию дел.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CE6CB39-6EA4-8028-1C35-5E4953C6C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536" y="203519"/>
            <a:ext cx="3621769" cy="543265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71439B9-0F8C-179B-B232-6E1D90B51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89" y="4371457"/>
            <a:ext cx="1264716" cy="126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114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C492C7-E1F5-58FF-57EC-89E411038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02BCD74-FDE5-D13F-6E3B-707FB1CB00D2}"/>
              </a:ext>
            </a:extLst>
          </p:cNvPr>
          <p:cNvSpPr txBox="1"/>
          <p:nvPr/>
        </p:nvSpPr>
        <p:spPr>
          <a:xfrm>
            <a:off x="3832168" y="124691"/>
            <a:ext cx="7966968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67.401(2Р)033 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Административное судопроизводство в определениях, таблицах и схемах : учебное пособие / Л. С. Булгакова, О. А. Гуреева, М. Б. Кабанова [и др.] ; под общ. ред. О. А. Гуреевой ; Санкт-Петербургский юридический институт (филиал) Университета прокуратуры Российской Федерации. — Санкт-Петербург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СПбЮИ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(ф) УП РФ, 2025. — 78, [2] с. — ISBN 978-5-6054272-5-4. 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всего: 55 : ЧЗ(1), ОБЩ(1), АБ(53).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учебном пособии рассмотрены основные институты фундаментальной учебной дисциплины «Административное судопроизводство». Материал изложен в схемах, таблицах и определениях для лучшего освоения.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487C344-667B-4357-4B8B-45A2837D4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33" y="228599"/>
            <a:ext cx="3619460" cy="5419042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29E8BC9-5DB5-F55F-529E-49C264E7A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090" y="4410538"/>
            <a:ext cx="1237103" cy="123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2493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F8378F6-8F88-3491-F382-187EA33A98EF}"/>
              </a:ext>
            </a:extLst>
          </p:cNvPr>
          <p:cNvSpPr txBox="1"/>
          <p:nvPr/>
        </p:nvSpPr>
        <p:spPr>
          <a:xfrm>
            <a:off x="3732414" y="124691"/>
            <a:ext cx="8079971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67.411(2Р)1я431 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Актуальные вопросы реализации дополнительного профессионального образования: опыт и приоритеты : сборник материалов научно-практической конференции (с международным участием), г. Москва, 23 сентября 2025 г. / Университет прокуратуры Российской Федерации ; под общ. ред. В. В. Казакова. — Москва : УП РФ, 2026. — 89, [1] с. — ISBN 978-5-94952-131-1.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Сборник сформирован по материалам докладов участников научно-практической конференции «Актуальные вопросы реализации дополнительного профессионального образования: опыт и приоритеты», проведенной на факультете профессиональной переподготовки и повышения квалификации Университета прокуратуры Российской Федерации 23 сентября 2025 г.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AFC1480-627C-1165-53D2-441D2DD505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24" y="252249"/>
            <a:ext cx="3537482" cy="5280212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70514BCB-2593-028C-8FD9-5C24D4436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544" y="4454399"/>
            <a:ext cx="1078062" cy="107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531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F8378F6-8F88-3491-F382-187EA33A98EF}"/>
              </a:ext>
            </a:extLst>
          </p:cNvPr>
          <p:cNvSpPr txBox="1"/>
          <p:nvPr/>
        </p:nvSpPr>
        <p:spPr>
          <a:xfrm>
            <a:off x="3591098" y="124691"/>
            <a:ext cx="8208037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67.408(2Р)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Актуальные проблемы уголовного права и криминологии : монография / Д. А. Безбородов, Л. В.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Готчина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А. В. Зарубин [и др.] ; под общ. ред. А. Н. Попова ; Санкт-Петербургский юридический институт (филиал) Университета прокуратуры Российской Федерации. — Санкт-Петербург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СПбЮИ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(ф) УП РФ, 2025. — 236, [4]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223—237. — ISBN 978-5-6054272-7-8.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5 : ЧЗ (1), ОБЩ (1), АБ (3).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Коллективная монография представляет собой фундаментальное исследование, явившееся ответом на ключевые вызовы современной правоприменительной практики. Авторы предлагают оригинальные решения дискуссионных вопросов, сочетающие глубокий теоретический анализ с практическими рекомендациями. Особую ценность монографии придает междисциплинарный подход и использование современных исследовательских методик.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90EFFA-62F4-1D9F-EB41-E5D64E1A8F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75" y="268014"/>
            <a:ext cx="3464671" cy="5076496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1BF2E642-2ED5-A532-812B-472E2E3702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480" y="4111844"/>
            <a:ext cx="1232666" cy="123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7991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F8378F6-8F88-3491-F382-187EA33A98EF}"/>
              </a:ext>
            </a:extLst>
          </p:cNvPr>
          <p:cNvSpPr txBox="1"/>
          <p:nvPr/>
        </p:nvSpPr>
        <p:spPr>
          <a:xfrm>
            <a:off x="3790604" y="124691"/>
            <a:ext cx="8121534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67.411(2Р)123.2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Головко, И. И. Участие прокурора в гражданском судопроизводстве: вопросы теории : монография / И. И. Головко ; Санкт-Петербургский юридический институт (филиал) Университета прокуратуры Российской Федерации (Санкт-Петербург). — Санкт-Петербург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СПбЮИ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(ф) УП РФ, 2025. — 135, [1]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113—136. — ISBN 978-5-6054272-1-6.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5 : ЧЗ (1), ОБЩ (1), АБ (3).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Монография явилась результатом исследования теоретических аспектов участия прокурора в гражданском судопроизводстве в Российской Федерации. Новизна монографического исследования заключается в определении места участия прокурора в рассмотрении дел судами в гражданском судопроизводстве в системе функций прокуратуры Российской Федерации, установлении направлений осуществления участия прокурора в гражданском судопроизводстве.</a:t>
            </a:r>
          </a:p>
          <a:p>
            <a:pPr algn="just"/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Исследованы связь участия прокурора в гражданском судопроизводстве с другими функциями и иными направлениями деятельности прокуратуры, правовой статус и компетенция прокурора, содержание внепроцессуальной деятельности, связанной с участием в гражданском процессе, методы деятельности. </a:t>
            </a:r>
          </a:p>
          <a:p>
            <a:pPr algn="just"/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Систематизированы правовые средства и документы прокурора, участвующего в гражданском судопроизводстве.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28DF39B-B3C7-6837-3307-08626DBDE3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869" y="260131"/>
            <a:ext cx="3577417" cy="5375490"/>
          </a:xfrm>
          <a:prstGeom prst="rect">
            <a:avLst/>
          </a:prstGeom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23E03E68-B245-45AB-6A79-6CA076155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02" y="4410837"/>
            <a:ext cx="1224784" cy="122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F8378F6-8F88-3491-F382-187EA33A98EF}"/>
              </a:ext>
            </a:extLst>
          </p:cNvPr>
          <p:cNvSpPr txBox="1"/>
          <p:nvPr/>
        </p:nvSpPr>
        <p:spPr>
          <a:xfrm>
            <a:off x="3724102" y="124691"/>
            <a:ext cx="817886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67.408.3(2Р)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Домашнее насилие в России: состояние и правовое противодействие : монография / М. И. Бадаева, Е. В. Иванова, Д. С. Петрова [и др.] ; под ред. В. Ф.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Щепелькова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— Санкт-Петербург : Центр Современной литературы и книги на Васильевском, 2026. — 246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238—246. — ISSN 2221-2558. — ISBN 978-5-94422-218-3.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3 : ЧЗ (1), АБ (2).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монографии анализируется состояние домашнего насилия в Российской Федерации и рассматриваются вопросы правового противодействия данному негативному явлению.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52A577-09BD-79A7-75E3-FF38A9ACE1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442" y="266581"/>
            <a:ext cx="3473806" cy="4872978"/>
          </a:xfrm>
          <a:prstGeom prst="rect">
            <a:avLst/>
          </a:prstGeo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8CBE1E87-6FEF-C95E-B0D6-F450099D5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42" y="3954518"/>
            <a:ext cx="1185041" cy="118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546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57D9B-B01D-B6E2-24C8-5AEEB29D1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76FAF45-CC2F-588B-D77E-BAF562ADB005}"/>
              </a:ext>
            </a:extLst>
          </p:cNvPr>
          <p:cNvSpPr txBox="1"/>
          <p:nvPr/>
        </p:nvSpPr>
        <p:spPr>
          <a:xfrm>
            <a:off x="3645200" y="124691"/>
            <a:ext cx="8399942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67.408.3(2Р)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Криминология в схемах : альбом схем / Е. В. Красникова, А. А. Литвинов, А.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Д.Огородникова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[и др.] ; под общ. ред. В. В. Меркурьева ; Университет прокуратуры Российской Федерации (Москва). — Москва : Проспект, 2026. — 199 с. — (Прокуратура).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193—196. — ISBN 978-5-392-45039-8.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альбоме в систематизированной форме приведены основные теоретические положения криминологии, а также криминологическая характеристика современной российской преступности. Наглядно представлены статистические данные о состоянии преступности в России, ее тенденциях и закономерностях, а также результаты специальных криминологических исследований, посвященных проблемам причинности преступности отдельных видов, особенностям личности преступников.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15129F4-1D3B-7CB2-0CA9-C92A74F49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58" y="235049"/>
            <a:ext cx="3445339" cy="5117343"/>
          </a:xfrm>
          <a:prstGeom prst="rect">
            <a:avLst/>
          </a:prstGeom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68D6AC27-398C-CF1D-01C1-DADC5760C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58" y="4264243"/>
            <a:ext cx="1088149" cy="108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871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66797-EF20-AC7A-749E-C8978E305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BFEB368-F4F9-6BA3-6A3A-915504C77E7F}"/>
              </a:ext>
            </a:extLst>
          </p:cNvPr>
          <p:cNvSpPr txBox="1"/>
          <p:nvPr/>
        </p:nvSpPr>
        <p:spPr>
          <a:xfrm>
            <a:off x="3724102" y="116378"/>
            <a:ext cx="8207278" cy="4001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67.3(4Вел)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Морган, К. Законы пишутся кровью. Убийства и их последствия для уголовной системы Англии / К. Морган. — Москва : Эксмо, 2025. — 332, [4] с. — (По ту сторону закона. Люди, кланы, группировки)).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301—313. — Глоссарий: с. 314—324. — Пер. изд.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Murder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The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Biography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Kate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Morgan.  — ISBN 978-5-04-191904-7.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книге исследуется сложная и многогранная природа убийства как явления. Автор анализирует убийства не только как акт насилия, но и как социальный и культурный феномен, рассматривая его влияние на искусство, литературу, моральные нормы, историю и право.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100C54B-8B48-8E80-7C3A-8F1314CE4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20" y="204951"/>
            <a:ext cx="3394630" cy="5502166"/>
          </a:xfrm>
          <a:prstGeom prst="rect">
            <a:avLst/>
          </a:prstGeom>
        </p:spPr>
      </p:pic>
      <p:pic>
        <p:nvPicPr>
          <p:cNvPr id="8194" name="Picture 2">
            <a:extLst>
              <a:ext uri="{FF2B5EF4-FFF2-40B4-BE49-F238E27FC236}">
                <a16:creationId xmlns:a16="http://schemas.microsoft.com/office/drawing/2014/main" id="{20F5F316-D90D-32D0-4973-FF121DB8C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20" y="4624223"/>
            <a:ext cx="1082894" cy="108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711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F8378F6-8F88-3491-F382-187EA33A98EF}"/>
              </a:ext>
            </a:extLst>
          </p:cNvPr>
          <p:cNvSpPr txBox="1"/>
          <p:nvPr/>
        </p:nvSpPr>
        <p:spPr>
          <a:xfrm>
            <a:off x="3823855" y="124691"/>
            <a:ext cx="8071153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67.413(2Р)8 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Особенности участия прокурора в рассмотрении уголовных дел судами с участием присяжных заседателей. Учебное пособие. Часть 2 / Е. В. Баркалова, Н. В. Кулик, Е. Б. Серова, Д. А. Сычев ; под ред.: Е. Б. Серовой, Н. В. Кулика ; Санкт-Петербургский юридический институт (филиал) Университета прокуратуры Российской Федерации (Санкт-Петербург). — Санкт-Петербург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СПбЮИ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(ф) УП РФ, 2025. — 136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134—136. — ISBN 978-5-6054272-3-0.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всего: 26 : ЧЗ(1), ОБЩ(1), АБ(24)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учебном пособии рассматриваются вопросы, связанные с особенностями участия прокурора в рассмотрении уголовного дела судом с участием присяжных заседателей. Обращено внимание на наиболее важные уголовно-процессуальные и криминалистические аспекты осуществления данной деятельности. Приведены отдельные положительно зарекомендовавшие себя на практике приемы и методы работы государственного обвинителя. Представлен обзор судебных решений и правовых позиций, выраженных в разъяснениях судов высших инстанций, проанализированы отдельные ошибки, допускаемые при производстве по уголовным делам, рассматриваемым судом с участием присяжных заседателей, которые не должны оставаться без внимания прокуроров.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3F904D2-E4F7-F57D-D8F2-85E0A3B71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58" y="275897"/>
            <a:ext cx="3626962" cy="5280571"/>
          </a:xfrm>
          <a:prstGeom prst="rect">
            <a:avLst/>
          </a:prstGeom>
        </p:spPr>
      </p:pic>
      <p:pic>
        <p:nvPicPr>
          <p:cNvPr id="9218" name="Picture 2">
            <a:extLst>
              <a:ext uri="{FF2B5EF4-FFF2-40B4-BE49-F238E27FC236}">
                <a16:creationId xmlns:a16="http://schemas.microsoft.com/office/drawing/2014/main" id="{B37D239C-8418-F812-2945-9995CCB97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357" y="4276505"/>
            <a:ext cx="1279963" cy="127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144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F8378F6-8F88-3491-F382-187EA33A98EF}"/>
              </a:ext>
            </a:extLst>
          </p:cNvPr>
          <p:cNvSpPr txBox="1"/>
          <p:nvPr/>
        </p:nvSpPr>
        <p:spPr>
          <a:xfrm>
            <a:off x="3574473" y="124690"/>
            <a:ext cx="8224663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67.0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Правоприменение: теоретико-прикладной аспект : учебное пособие для обучающихся по программе дополнительного профессионального образования / Е. Е.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Амплеева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Н. В. Кулик, И. Б. Ломакина [и др.] ; под ред.: Е. Е.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Амплеевой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И. Л. Честнова ; Санкт-Петербургский юридический институт (филиал) Университета прокуратуры Российской Федерации. — Санкт-Петербург :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СПбЮИ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(ф) УП РФ, 2025. — 82, [2] с. — (Правоприменение: теория и практика).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80—83. — ISBN 978-5-6054272-4-7. 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10 : ЧЗ (1), ОБЩ (1), АБ (8).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учебном пособии излагаются актуальные общетеоретические вопросы правоприменения, в т.ч. и дискуссионные, рассматриваются социолого-технологический и антропологический подходы к правоприменению, профессиональные и личностные качества прокурора как правоприменителя.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9E5F097-05D0-7B07-4194-D4D804C1B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74" y="242933"/>
            <a:ext cx="3421737" cy="5046399"/>
          </a:xfrm>
          <a:prstGeom prst="rect">
            <a:avLst/>
          </a:prstGeom>
        </p:spPr>
      </p:pic>
      <p:pic>
        <p:nvPicPr>
          <p:cNvPr id="10242" name="Picture 2">
            <a:extLst>
              <a:ext uri="{FF2B5EF4-FFF2-40B4-BE49-F238E27FC236}">
                <a16:creationId xmlns:a16="http://schemas.microsoft.com/office/drawing/2014/main" id="{21178D51-EA26-2124-209C-6AF011FFF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612" y="4201184"/>
            <a:ext cx="1088148" cy="108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8334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1A35B-4163-A279-824A-566D21A46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1779C3-A853-1AEA-605D-B490B004F64F}"/>
              </a:ext>
            </a:extLst>
          </p:cNvPr>
          <p:cNvSpPr txBox="1"/>
          <p:nvPr/>
        </p:nvSpPr>
        <p:spPr>
          <a:xfrm>
            <a:off x="3578774" y="203518"/>
            <a:ext cx="8379372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67.411(2Р)121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Прокурорский надзор за исполнением законов в сфере обеспечения безопасности полетов : монография / Л. И. Александрова, Т. А.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Диканова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Т. Ю. 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Изгагина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[и др.] ; Университет прокуратуры Российской Федерации (Москва). — Москва : Проспект, 2026. — 191 с. — (Прокуратура).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180—189. — ISBN 978-5-392-45611-6.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монографии рассмотрены проблемы законности в сфере обеспечения безопасности полетов. В работе исследовано нормативное правовое регулирование обеспечения безопасности полетов различных видов авиации, в том числе гражданской, государственной, государственной военной, беспилотной. Приведен анализ состояния прокурорского надзора в этой сфере, изложены проблемы выявления прокурорами нарушений, типичные нарушения и принимаемые в этой связи меры прокурорского реагирования. Разработаны предложения по совершенствованию законодательства, системы контроля и прокурорского надзора за исполнением законов о безопасности полетов.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75FE8C1-C1B5-DC4C-3A26-FCF1776E3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08" y="298111"/>
            <a:ext cx="3444766" cy="5080016"/>
          </a:xfrm>
          <a:prstGeom prst="rect">
            <a:avLst/>
          </a:prstGeom>
        </p:spPr>
      </p:pic>
      <p:pic>
        <p:nvPicPr>
          <p:cNvPr id="11266" name="Picture 2">
            <a:extLst>
              <a:ext uri="{FF2B5EF4-FFF2-40B4-BE49-F238E27FC236}">
                <a16:creationId xmlns:a16="http://schemas.microsoft.com/office/drawing/2014/main" id="{06FC3F4C-4A6B-FC46-2961-80C8A21DC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8" y="4313955"/>
            <a:ext cx="1064172" cy="1064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081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4B923D-8585-CE59-3887-49C6BC3E0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18C53FD-3855-AD4D-77F3-DEEA3E525665}"/>
              </a:ext>
            </a:extLst>
          </p:cNvPr>
          <p:cNvSpPr txBox="1"/>
          <p:nvPr/>
        </p:nvSpPr>
        <p:spPr>
          <a:xfrm>
            <a:off x="3720662" y="124690"/>
            <a:ext cx="8078474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67.411(2Р)12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Русецкий, О. В. Деятельность органов прокуратуры в условиях деструктивного информационного воздействия : учебное пособие / О. В. Русецкий, А. В. Худяков, Е. А. Коротич ; Научно-практический центр проблем укрепления законности и правопорядка Генеральной прокуратуры Республики Беларусь. — Минск : РИВШ, 2025. — 98, [2]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71—73. — Прил.: с. 74—98. — ISBN 978-985-586-956-7.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пособии отражены результаты научного исследования средств и способов манипулирования общественным и индивидуальным сознанием, применяемых в современных условиях в отношении Республики Беларусь для достижения деструктивных политических целей. Среди тем: функции и задачи органов прокуратуры в сложных современных условиях; правовые основы защиты от угроз национальной безопасности в информационной сфере; сущность, методы и инструменты информационной войны, особенности её проявлений в периоды национальных избирательных кампаний и в отношении органов прокуратуры; систематизированы меры и способы правового и организационного противодействия деструктивному информационному воздействию со стороны указанных органов.</a:t>
            </a:r>
          </a:p>
          <a:p>
            <a:pPr algn="just"/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8D192DD-A3E7-89DD-42C8-5B1A82AC98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23" y="235049"/>
            <a:ext cx="3521174" cy="4991220"/>
          </a:xfrm>
          <a:prstGeom prst="rect">
            <a:avLst/>
          </a:prstGeom>
        </p:spPr>
      </p:pic>
      <p:pic>
        <p:nvPicPr>
          <p:cNvPr id="12290" name="Picture 2">
            <a:extLst>
              <a:ext uri="{FF2B5EF4-FFF2-40B4-BE49-F238E27FC236}">
                <a16:creationId xmlns:a16="http://schemas.microsoft.com/office/drawing/2014/main" id="{C2B86987-0673-50FF-4A4E-7AB97FC37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996" y="4374602"/>
            <a:ext cx="988301" cy="98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206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DF1F6-9080-9665-56EF-697C33216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94C24C2-D389-E1EA-4765-47E7EF09F3B7}"/>
              </a:ext>
            </a:extLst>
          </p:cNvPr>
          <p:cNvSpPr txBox="1"/>
          <p:nvPr/>
        </p:nvSpPr>
        <p:spPr>
          <a:xfrm>
            <a:off x="3641834" y="124690"/>
            <a:ext cx="815730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87.76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Соколов, Н. Я. Профессиональная культура юристов. Понятие. Сущность. Содержание : учебное пособие / Н. Я. Соколов. — 2-е изд.,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перераб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и доп. — Москва : Проспект, 2020. — 352 с. : рис. — ISBN 978-5-392-31460-7.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настоящей работе внимание акцентируется на вопросах понятия, сущности, содержания, структуры, функционирования и развития правовой культуры юристов.</a:t>
            </a:r>
          </a:p>
          <a:p>
            <a:endParaRPr lang="ru-RU" sz="2000" dirty="0">
              <a:solidFill>
                <a:srgbClr val="002060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2C80CA6-EB60-48A2-9254-02F36FA4A3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716" y="197069"/>
            <a:ext cx="3366107" cy="4903076"/>
          </a:xfrm>
          <a:prstGeom prst="rect">
            <a:avLst/>
          </a:prstGeom>
        </p:spPr>
      </p:pic>
      <p:pic>
        <p:nvPicPr>
          <p:cNvPr id="13314" name="Picture 2">
            <a:extLst>
              <a:ext uri="{FF2B5EF4-FFF2-40B4-BE49-F238E27FC236}">
                <a16:creationId xmlns:a16="http://schemas.microsoft.com/office/drawing/2014/main" id="{3A54943E-DD52-B470-E026-029185EC67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10" y="4163165"/>
            <a:ext cx="936980" cy="93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270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04245-D7E6-6F08-E23A-D321ADA0B8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85E5B3E-6288-72FC-DDB1-2A5D03C4DC18}"/>
              </a:ext>
            </a:extLst>
          </p:cNvPr>
          <p:cNvSpPr txBox="1"/>
          <p:nvPr/>
        </p:nvSpPr>
        <p:spPr>
          <a:xfrm>
            <a:off x="3775841" y="124690"/>
            <a:ext cx="8261131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67.0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Шабаева, О. А. Правовая конструкция цифрового государства : монография / О. А. Шабаева ; Иркутский юридический институт (филиал) Университета прокуратуры Российской Федерации (Иркутск). — Иркутск : ИЮИ (ф) УП РФ, 2025. — 120, [1]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105—120. — ISBN 978-5-6054557-9-0.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3 : ЧЗ (1), АБ (2).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Монография посвящена комплексному исследованию правовой конструкции цифрового государства как новой, формирующейся в современную цифровую эпоху формы организации публичной власти. Центральное место занимает анализ механизма цифрового государства, включающего в себя государственный аппарат (органы государства), государственные учреждения и предприятия, использующие цифровые инструменты, методы, средства, способы и технологии при осуществлении своих задач и функций.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88E3596-5377-8E04-8AC4-ED5748743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28" y="282346"/>
            <a:ext cx="3510315" cy="4778386"/>
          </a:xfrm>
          <a:prstGeom prst="rect">
            <a:avLst/>
          </a:prstGeom>
        </p:spPr>
      </p:pic>
      <p:pic>
        <p:nvPicPr>
          <p:cNvPr id="14338" name="Picture 2">
            <a:extLst>
              <a:ext uri="{FF2B5EF4-FFF2-40B4-BE49-F238E27FC236}">
                <a16:creationId xmlns:a16="http://schemas.microsoft.com/office/drawing/2014/main" id="{EF134594-6A1E-3B05-EF44-076A63CC1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840" y="4009229"/>
            <a:ext cx="1051503" cy="1051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849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EA4CB-C464-C678-82DD-B1EA0D8BC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6FA77F2-CF53-0C6D-FBE8-A744FA1767F3}"/>
              </a:ext>
            </a:extLst>
          </p:cNvPr>
          <p:cNvSpPr txBox="1"/>
          <p:nvPr/>
        </p:nvSpPr>
        <p:spPr>
          <a:xfrm>
            <a:off x="3775841" y="124690"/>
            <a:ext cx="8261131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67.408.3(2Р)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Шутова, А. А. Уголовно-правовая охрана создания и применения технологий искусственного интеллекта в здравоохранении : монография / А. А. Шутова. — Москва : Проспект, 2025. — 127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93—125. — ISBN 978-5-392-43588-3.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1 : ЧЗ (1).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монографии исследуются теоретико-правовые основы и этические принципы создания и применения технологий искусственного интеллекта в здравоохранении, выявляются криминальные риски. Автор формирует предложения по совершенствованию уголовного законодательства, применяемого для охраны общественных отношений в сфере разработки и использования медицинских изделий на основе технологий искусственного интеллекта. Особое внимание уделяется выработке моделей уголовной ответственности за вред, причинённый в процессе применения здравоохранительных технологий на основе искусственного интеллекта медицинскими работниками в отношении пациентов, а также за преступления, совершёнными субъектами на этапе создания подобных технологий.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77795BF-9ADB-0A03-DF1F-A80D3CF5F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28" y="211401"/>
            <a:ext cx="3478988" cy="5204055"/>
          </a:xfrm>
          <a:prstGeom prst="rect">
            <a:avLst/>
          </a:prstGeom>
        </p:spPr>
      </p:pic>
      <p:pic>
        <p:nvPicPr>
          <p:cNvPr id="15362" name="Picture 2">
            <a:extLst>
              <a:ext uri="{FF2B5EF4-FFF2-40B4-BE49-F238E27FC236}">
                <a16:creationId xmlns:a16="http://schemas.microsoft.com/office/drawing/2014/main" id="{616EDF35-6B54-A180-3905-C0B61ECC96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359" y="4759709"/>
            <a:ext cx="1199657" cy="119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483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2D0DA-CCDC-7EF3-36F9-203949EF8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34D22AC-1A55-DEFF-82D3-194A4D488A6F}"/>
              </a:ext>
            </a:extLst>
          </p:cNvPr>
          <p:cNvSpPr txBox="1"/>
          <p:nvPr/>
        </p:nvSpPr>
        <p:spPr>
          <a:xfrm>
            <a:off x="3775841" y="124690"/>
            <a:ext cx="826113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67.403(2Р)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Яровой, А В. Курс гражданского права : учебное пособие / А. В. Яровой ; Иркутский юридический институт (филиал) Университета прокуратуры Российской Федерации (Иркутск). — Иркутск : ИЮИ (ф) УП РФ, 2025. — 296, [1] с. — </a:t>
            </a:r>
            <a:r>
              <a:rPr lang="ru-RU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Библиогр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.: с. 292—296. — ISBN 978-5-6055132-2-3.</a:t>
            </a:r>
          </a:p>
          <a:p>
            <a:pPr algn="just"/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Экземпляры: всего 3 : ЧЗ (1), АБ (2).</a:t>
            </a:r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учебном пособии на основе действующего законодательства и судебной практики изложен курс учебной дисциплины «Гражданское право», включающий в себя традиционные институты общей части гражданского права. В работе использованы результаты многовекового развития </a:t>
            </a:r>
            <a:r>
              <a:rPr lang="ru-RU" sz="1600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цивилистической</a:t>
            </a:r>
            <a:r>
              <a:rPr lang="ru-RU" sz="16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мысли, а также предложено авторское мнение относительно рассматриваемых категорий.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4F67E95-AFB7-112C-1034-4A9846FE8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28" y="189187"/>
            <a:ext cx="3572725" cy="5139558"/>
          </a:xfrm>
          <a:prstGeom prst="rect">
            <a:avLst/>
          </a:prstGeom>
        </p:spPr>
      </p:pic>
      <p:pic>
        <p:nvPicPr>
          <p:cNvPr id="16386" name="Picture 2">
            <a:extLst>
              <a:ext uri="{FF2B5EF4-FFF2-40B4-BE49-F238E27FC236}">
                <a16:creationId xmlns:a16="http://schemas.microsoft.com/office/drawing/2014/main" id="{864DED28-F4E3-21BC-4FB8-411466BFB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383" y="4143375"/>
            <a:ext cx="1185370" cy="118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094283"/>
      </p:ext>
    </p:extLst>
  </p:cSld>
  <p:clrMapOvr>
    <a:masterClrMapping/>
  </p:clrMapOvr>
</p:sld>
</file>

<file path=ppt/theme/theme1.xml><?xml version="1.0" encoding="utf-8"?>
<a:theme xmlns:a="http://schemas.openxmlformats.org/drawingml/2006/main" name="Галерея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TM10001114[[fn=Галерея]]</Template>
  <TotalTime>2344</TotalTime>
  <Words>2350</Words>
  <Application>Microsoft Office PowerPoint</Application>
  <PresentationFormat>Широкоэкранный</PresentationFormat>
  <Paragraphs>103</Paragraphs>
  <Slides>17</Slides>
  <Notes>3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Times New Roman</vt:lpstr>
      <vt:lpstr>Галерея</vt:lpstr>
      <vt:lpstr> Виртуальная выставка новых поступлений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a10</dc:creator>
  <cp:lastModifiedBy>a10</cp:lastModifiedBy>
  <cp:revision>242</cp:revision>
  <dcterms:created xsi:type="dcterms:W3CDTF">2024-07-15T14:02:03Z</dcterms:created>
  <dcterms:modified xsi:type="dcterms:W3CDTF">2026-04-15T11:31:15Z</dcterms:modified>
</cp:coreProperties>
</file>