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1"/>
  </p:notesMasterIdLst>
  <p:sldIdLst>
    <p:sldId id="256" r:id="rId2"/>
    <p:sldId id="257" r:id="rId3"/>
    <p:sldId id="276" r:id="rId4"/>
    <p:sldId id="275" r:id="rId5"/>
    <p:sldId id="258" r:id="rId6"/>
    <p:sldId id="259" r:id="rId7"/>
    <p:sldId id="260" r:id="rId8"/>
    <p:sldId id="261" r:id="rId9"/>
    <p:sldId id="262" r:id="rId10"/>
    <p:sldId id="274" r:id="rId11"/>
    <p:sldId id="266" r:id="rId12"/>
    <p:sldId id="267" r:id="rId13"/>
    <p:sldId id="277" r:id="rId14"/>
    <p:sldId id="280" r:id="rId15"/>
    <p:sldId id="278" r:id="rId16"/>
    <p:sldId id="281" r:id="rId17"/>
    <p:sldId id="282" r:id="rId18"/>
    <p:sldId id="283" r:id="rId19"/>
    <p:sldId id="28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80795" autoAdjust="0"/>
  </p:normalViewPr>
  <p:slideViewPr>
    <p:cSldViewPr snapToGrid="0">
      <p:cViewPr varScale="1">
        <p:scale>
          <a:sx n="121" d="100"/>
          <a:sy n="121" d="100"/>
        </p:scale>
        <p:origin x="45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0B9ABF-73A1-44B9-B651-D85B5385A710}" type="datetimeFigureOut">
              <a:rPr lang="ru-RU" smtClean="0"/>
              <a:t>19.01.2026</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1ADEC-FEE9-4E2A-8193-019D88A80617}" type="slidenum">
              <a:rPr lang="ru-RU" smtClean="0"/>
              <a:t>‹#›</a:t>
            </a:fld>
            <a:endParaRPr lang="ru-RU"/>
          </a:p>
        </p:txBody>
      </p:sp>
    </p:spTree>
    <p:extLst>
      <p:ext uri="{BB962C8B-B14F-4D97-AF65-F5344CB8AC3E}">
        <p14:creationId xmlns:p14="http://schemas.microsoft.com/office/powerpoint/2010/main" val="3257996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DBE1ADEC-FEE9-4E2A-8193-019D88A80617}" type="slidenum">
              <a:rPr lang="ru-RU" smtClean="0"/>
              <a:t>7</a:t>
            </a:fld>
            <a:endParaRPr lang="ru-RU"/>
          </a:p>
        </p:txBody>
      </p:sp>
    </p:spTree>
    <p:extLst>
      <p:ext uri="{BB962C8B-B14F-4D97-AF65-F5344CB8AC3E}">
        <p14:creationId xmlns:p14="http://schemas.microsoft.com/office/powerpoint/2010/main" val="986554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DBE1ADEC-FEE9-4E2A-8193-019D88A80617}" type="slidenum">
              <a:rPr lang="ru-RU" smtClean="0"/>
              <a:t>13</a:t>
            </a:fld>
            <a:endParaRPr lang="ru-RU"/>
          </a:p>
        </p:txBody>
      </p:sp>
    </p:spTree>
    <p:extLst>
      <p:ext uri="{BB962C8B-B14F-4D97-AF65-F5344CB8AC3E}">
        <p14:creationId xmlns:p14="http://schemas.microsoft.com/office/powerpoint/2010/main" val="2693963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DBE1ADEC-FEE9-4E2A-8193-019D88A80617}" type="slidenum">
              <a:rPr lang="ru-RU" smtClean="0"/>
              <a:t>15</a:t>
            </a:fld>
            <a:endParaRPr lang="ru-RU"/>
          </a:p>
        </p:txBody>
      </p:sp>
    </p:spTree>
    <p:extLst>
      <p:ext uri="{BB962C8B-B14F-4D97-AF65-F5344CB8AC3E}">
        <p14:creationId xmlns:p14="http://schemas.microsoft.com/office/powerpoint/2010/main" val="2890351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ru-RU"/>
              <a:t>Образец заголовка</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1/19/2026</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ru-RU"/>
              <a:t>Образец заголовка</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dirty="0"/>
              <a:t>1/19/2026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447191" y="2824269"/>
            <a:ext cx="4645152" cy="264445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412362" y="2821491"/>
            <a:ext cx="4645152" cy="263737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1/19/2026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1/19/2026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1/19/2026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ru-RU"/>
              <a:t>Образец заголовка</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1/19/2026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1/19/2026</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1/19/2026</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4AC67BA7-99F6-E4AC-351F-7D8194208F2C}"/>
              </a:ext>
            </a:extLst>
          </p:cNvPr>
          <p:cNvSpPr>
            <a:spLocks noGrp="1"/>
          </p:cNvSpPr>
          <p:nvPr>
            <p:ph type="ctrTitle"/>
          </p:nvPr>
        </p:nvSpPr>
        <p:spPr>
          <a:xfrm>
            <a:off x="789709" y="785365"/>
            <a:ext cx="10640291" cy="2541431"/>
          </a:xfrm>
        </p:spPr>
        <p:txBody>
          <a:bodyPr>
            <a:normAutofit fontScale="90000"/>
          </a:bodyPr>
          <a:lstStyle/>
          <a:p>
            <a:pPr algn="ctr"/>
            <a:br>
              <a:rPr lang="ru-RU" sz="6600" dirty="0">
                <a:latin typeface="Times New Roman" panose="02020603050405020304" pitchFamily="18" charset="0"/>
              </a:rPr>
            </a:br>
            <a:r>
              <a:rPr lang="ru-RU" sz="6600" b="1" dirty="0">
                <a:solidFill>
                  <a:srgbClr val="002060"/>
                </a:solidFill>
                <a:latin typeface="Times New Roman" panose="02020603050405020304" pitchFamily="18" charset="0"/>
              </a:rPr>
              <a:t>Виртуальная выставка новых поступлений</a:t>
            </a:r>
            <a:endParaRPr lang="ru-RU" b="1" dirty="0"/>
          </a:p>
        </p:txBody>
      </p:sp>
      <p:sp>
        <p:nvSpPr>
          <p:cNvPr id="8" name="Подзаголовок 7">
            <a:extLst>
              <a:ext uri="{FF2B5EF4-FFF2-40B4-BE49-F238E27FC236}">
                <a16:creationId xmlns:a16="http://schemas.microsoft.com/office/drawing/2014/main" id="{639F3C31-B390-0756-76D7-123EB6BB72E1}"/>
              </a:ext>
            </a:extLst>
          </p:cNvPr>
          <p:cNvSpPr>
            <a:spLocks noGrp="1"/>
          </p:cNvSpPr>
          <p:nvPr>
            <p:ph type="subTitle" idx="1"/>
          </p:nvPr>
        </p:nvSpPr>
        <p:spPr/>
        <p:txBody>
          <a:bodyPr>
            <a:normAutofit/>
          </a:bodyPr>
          <a:lstStyle/>
          <a:p>
            <a:pPr algn="ctr"/>
            <a:r>
              <a:rPr lang="ru-RU" sz="4000" b="1" dirty="0">
                <a:solidFill>
                  <a:srgbClr val="002060"/>
                </a:solidFill>
                <a:latin typeface="Times New Roman" panose="02020603050405020304" pitchFamily="18" charset="0"/>
              </a:rPr>
              <a:t>2</a:t>
            </a:r>
            <a:r>
              <a:rPr lang="en-US" sz="4000" b="1">
                <a:solidFill>
                  <a:srgbClr val="002060"/>
                </a:solidFill>
                <a:latin typeface="Times New Roman" panose="02020603050405020304" pitchFamily="18" charset="0"/>
              </a:rPr>
              <a:t>1</a:t>
            </a:r>
            <a:r>
              <a:rPr lang="ru-RU" sz="4000" b="1">
                <a:solidFill>
                  <a:srgbClr val="002060"/>
                </a:solidFill>
                <a:latin typeface="Times New Roman" panose="02020603050405020304" pitchFamily="18" charset="0"/>
              </a:rPr>
              <a:t>.01.2026</a:t>
            </a:r>
            <a:endParaRPr lang="ru-RU" sz="4000" dirty="0"/>
          </a:p>
        </p:txBody>
      </p:sp>
    </p:spTree>
    <p:extLst>
      <p:ext uri="{BB962C8B-B14F-4D97-AF65-F5344CB8AC3E}">
        <p14:creationId xmlns:p14="http://schemas.microsoft.com/office/powerpoint/2010/main" val="2394476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66797-EF20-AC7A-749E-C8978E305CE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BFEB368-F4F9-6BA3-6A3A-915504C77E7F}"/>
              </a:ext>
            </a:extLst>
          </p:cNvPr>
          <p:cNvSpPr txBox="1"/>
          <p:nvPr/>
        </p:nvSpPr>
        <p:spPr>
          <a:xfrm>
            <a:off x="3724102" y="116378"/>
            <a:ext cx="8207278" cy="3724096"/>
          </a:xfrm>
          <a:prstGeom prst="rect">
            <a:avLst/>
          </a:prstGeom>
          <a:noFill/>
        </p:spPr>
        <p:txBody>
          <a:bodyPr wrap="square">
            <a:spAutoFit/>
          </a:bodyPr>
          <a:lstStyle/>
          <a:p>
            <a:pPr algn="just"/>
            <a:r>
              <a:rPr lang="ru-RU" b="1" dirty="0">
                <a:solidFill>
                  <a:srgbClr val="002060"/>
                </a:solidFill>
                <a:latin typeface="Times New Roman" panose="02020603050405020304" pitchFamily="18" charset="0"/>
                <a:cs typeface="Times New Roman" panose="02020603050405020304" pitchFamily="18" charset="0"/>
              </a:rPr>
              <a:t>67.4я431</a:t>
            </a:r>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Право и безопасность государства : сборник статей по материалам межвузовской научной конференции, 22 мая 2025 г., Москва / Университет прокуратуры Российской Федерации ; под общ. ред. И. В. </a:t>
            </a:r>
            <a:r>
              <a:rPr lang="ru-RU" dirty="0" err="1">
                <a:solidFill>
                  <a:srgbClr val="002060"/>
                </a:solidFill>
                <a:latin typeface="Times New Roman" panose="02020603050405020304" pitchFamily="18" charset="0"/>
                <a:cs typeface="Times New Roman" panose="02020603050405020304" pitchFamily="18" charset="0"/>
              </a:rPr>
              <a:t>ончарова</a:t>
            </a:r>
            <a:r>
              <a:rPr lang="ru-RU" dirty="0">
                <a:solidFill>
                  <a:srgbClr val="002060"/>
                </a:solidFill>
                <a:latin typeface="Times New Roman" panose="02020603050405020304" pitchFamily="18" charset="0"/>
                <a:cs typeface="Times New Roman" panose="02020603050405020304" pitchFamily="18" charset="0"/>
              </a:rPr>
              <a:t> ; отв. ред. Е. Л. Максимов ; сост.: И. Б. Кардашова, Ю. Н. Калюжный. — Москва : УП РФ, 2025. — 159, [1] с. — ISBN 978-5-94952-119-9.</a:t>
            </a:r>
          </a:p>
          <a:p>
            <a:pPr algn="just"/>
            <a:endParaRPr lang="ru-RU" b="1" dirty="0">
              <a:solidFill>
                <a:srgbClr val="002060"/>
              </a:solidFill>
              <a:latin typeface="Times New Roman" panose="02020603050405020304" pitchFamily="18" charset="0"/>
              <a:cs typeface="Times New Roman" panose="02020603050405020304" pitchFamily="18" charset="0"/>
            </a:endParaRPr>
          </a:p>
          <a:p>
            <a:pPr algn="just"/>
            <a:r>
              <a:rPr lang="ru-RU" b="1" dirty="0">
                <a:solidFill>
                  <a:srgbClr val="002060"/>
                </a:solidFill>
                <a:latin typeface="Times New Roman" panose="02020603050405020304" pitchFamily="18" charset="0"/>
                <a:cs typeface="Times New Roman" panose="02020603050405020304" pitchFamily="18" charset="0"/>
              </a:rPr>
              <a:t>Экземпляры: всего 1 : ЧЗ (1).</a:t>
            </a:r>
            <a:endParaRPr lang="ru-RU" dirty="0">
              <a:solidFill>
                <a:srgbClr val="002060"/>
              </a:solidFill>
              <a:latin typeface="Times New Roman" panose="02020603050405020304" pitchFamily="18" charset="0"/>
              <a:cs typeface="Times New Roman" panose="02020603050405020304" pitchFamily="18" charset="0"/>
            </a:endParaRPr>
          </a:p>
          <a:p>
            <a:pPr algn="just"/>
            <a:endParaRPr lang="ru-RU" sz="1600" dirty="0">
              <a:solidFill>
                <a:srgbClr val="002060"/>
              </a:solidFill>
              <a:latin typeface="Times New Roman" panose="02020603050405020304" pitchFamily="18" charset="0"/>
              <a:cs typeface="Times New Roman" panose="02020603050405020304" pitchFamily="18" charset="0"/>
            </a:endParaRPr>
          </a:p>
          <a:p>
            <a:pPr algn="just"/>
            <a:r>
              <a:rPr lang="ru-RU" sz="1600" dirty="0">
                <a:solidFill>
                  <a:srgbClr val="002060"/>
                </a:solidFill>
                <a:latin typeface="Times New Roman" panose="02020603050405020304" pitchFamily="18" charset="0"/>
                <a:cs typeface="Times New Roman" panose="02020603050405020304" pitchFamily="18" charset="0"/>
              </a:rPr>
              <a:t>	Сборник содержит статьи по вопросам обеспечения безопасности государства, рассматриваются виды безопасности: национальная, личная, оборонная, продовольственная, их правовое регулирование.</a:t>
            </a:r>
          </a:p>
          <a:p>
            <a:pPr algn="just"/>
            <a:endParaRPr lang="ru-RU" sz="2000" dirty="0">
              <a:solidFill>
                <a:srgbClr val="002060"/>
              </a:solidFill>
            </a:endParaRPr>
          </a:p>
        </p:txBody>
      </p:sp>
      <p:pic>
        <p:nvPicPr>
          <p:cNvPr id="3" name="Рисунок 2">
            <a:extLst>
              <a:ext uri="{FF2B5EF4-FFF2-40B4-BE49-F238E27FC236}">
                <a16:creationId xmlns:a16="http://schemas.microsoft.com/office/drawing/2014/main" id="{C6B3A078-48D1-603E-80B9-E1FEA5CF8933}"/>
              </a:ext>
            </a:extLst>
          </p:cNvPr>
          <p:cNvPicPr>
            <a:picLocks noChangeAspect="1"/>
          </p:cNvPicPr>
          <p:nvPr/>
        </p:nvPicPr>
        <p:blipFill>
          <a:blip r:embed="rId2"/>
          <a:stretch>
            <a:fillRect/>
          </a:stretch>
        </p:blipFill>
        <p:spPr>
          <a:xfrm>
            <a:off x="118730" y="189187"/>
            <a:ext cx="3497086" cy="4942490"/>
          </a:xfrm>
          <a:prstGeom prst="rect">
            <a:avLst/>
          </a:prstGeom>
        </p:spPr>
      </p:pic>
    </p:spTree>
    <p:extLst>
      <p:ext uri="{BB962C8B-B14F-4D97-AF65-F5344CB8AC3E}">
        <p14:creationId xmlns:p14="http://schemas.microsoft.com/office/powerpoint/2010/main" val="4094711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8378F6-8F88-3491-F382-187EA33A98EF}"/>
              </a:ext>
            </a:extLst>
          </p:cNvPr>
          <p:cNvSpPr txBox="1"/>
          <p:nvPr/>
        </p:nvSpPr>
        <p:spPr>
          <a:xfrm>
            <a:off x="3823855" y="124691"/>
            <a:ext cx="8071153" cy="4278094"/>
          </a:xfrm>
          <a:prstGeom prst="rect">
            <a:avLst/>
          </a:prstGeom>
          <a:noFill/>
        </p:spPr>
        <p:txBody>
          <a:bodyPr wrap="square">
            <a:spAutoFit/>
          </a:bodyPr>
          <a:lstStyle/>
          <a:p>
            <a:pPr algn="just"/>
            <a:r>
              <a:rPr lang="ru-RU" b="1" dirty="0">
                <a:solidFill>
                  <a:srgbClr val="002060"/>
                </a:solidFill>
                <a:latin typeface="Times New Roman" panose="02020603050405020304" pitchFamily="18" charset="0"/>
                <a:cs typeface="Times New Roman" panose="02020603050405020304" pitchFamily="18" charset="0"/>
              </a:rPr>
              <a:t>67.411(2Р)121</a:t>
            </a:r>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Прокурорский надзор за исполнением законов в сфере общего образования : научно-практическое пособие / Д. И. </a:t>
            </a:r>
            <a:r>
              <a:rPr lang="ru-RU" dirty="0" err="1">
                <a:solidFill>
                  <a:srgbClr val="002060"/>
                </a:solidFill>
                <a:latin typeface="Times New Roman" panose="02020603050405020304" pitchFamily="18" charset="0"/>
                <a:cs typeface="Times New Roman" panose="02020603050405020304" pitchFamily="18" charset="0"/>
              </a:rPr>
              <a:t>Ережипалиев</a:t>
            </a:r>
            <a:r>
              <a:rPr lang="ru-RU" dirty="0">
                <a:solidFill>
                  <a:srgbClr val="002060"/>
                </a:solidFill>
                <a:latin typeface="Times New Roman" panose="02020603050405020304" pitchFamily="18" charset="0"/>
                <a:cs typeface="Times New Roman" panose="02020603050405020304" pitchFamily="18" charset="0"/>
              </a:rPr>
              <a:t>, Д. П. Бугаева, М. Л. Огурцова [и др.] ; рук. авт. кол. Д. И. </a:t>
            </a:r>
            <a:r>
              <a:rPr lang="ru-RU" dirty="0" err="1">
                <a:solidFill>
                  <a:srgbClr val="002060"/>
                </a:solidFill>
                <a:latin typeface="Times New Roman" panose="02020603050405020304" pitchFamily="18" charset="0"/>
                <a:cs typeface="Times New Roman" panose="02020603050405020304" pitchFamily="18" charset="0"/>
              </a:rPr>
              <a:t>Ережипалиев</a:t>
            </a:r>
            <a:r>
              <a:rPr lang="ru-RU" dirty="0">
                <a:solidFill>
                  <a:srgbClr val="002060"/>
                </a:solidFill>
                <a:latin typeface="Times New Roman" panose="02020603050405020304" pitchFamily="18" charset="0"/>
                <a:cs typeface="Times New Roman" panose="02020603050405020304" pitchFamily="18" charset="0"/>
              </a:rPr>
              <a:t> ; Генеральная прокуратура Российской Федерации, Университет прокуратуры Российской Федерации. — Москва : Генер. прокуратура РФ : УП РФ, 2025. — 105, [1] с. — Прил.: с. 76—102. — ISBN 978-5-94952-112-0.</a:t>
            </a:r>
          </a:p>
          <a:p>
            <a:pPr algn="just"/>
            <a:endParaRPr lang="ru-RU" b="1" dirty="0">
              <a:solidFill>
                <a:srgbClr val="002060"/>
              </a:solidFill>
              <a:latin typeface="Times New Roman" panose="02020603050405020304" pitchFamily="18" charset="0"/>
              <a:cs typeface="Times New Roman" panose="02020603050405020304" pitchFamily="18" charset="0"/>
            </a:endParaRPr>
          </a:p>
          <a:p>
            <a:pPr algn="just"/>
            <a:r>
              <a:rPr lang="ru-RU" b="1" dirty="0">
                <a:solidFill>
                  <a:srgbClr val="002060"/>
                </a:solidFill>
                <a:latin typeface="Times New Roman" panose="02020603050405020304" pitchFamily="18" charset="0"/>
                <a:cs typeface="Times New Roman" panose="02020603050405020304" pitchFamily="18" charset="0"/>
              </a:rPr>
              <a:t>Экземпляры: всего 2 : ЧЗ (1), АБ (1).</a:t>
            </a:r>
            <a:endParaRPr lang="ru-RU" dirty="0">
              <a:solidFill>
                <a:srgbClr val="002060"/>
              </a:solidFill>
              <a:latin typeface="Times New Roman" panose="02020603050405020304" pitchFamily="18" charset="0"/>
              <a:cs typeface="Times New Roman" panose="02020603050405020304" pitchFamily="18" charset="0"/>
            </a:endParaRPr>
          </a:p>
          <a:p>
            <a:pPr algn="just"/>
            <a:endParaRPr lang="ru-RU" dirty="0">
              <a:solidFill>
                <a:srgbClr val="002060"/>
              </a:solidFill>
              <a:latin typeface="Times New Roman" panose="02020603050405020304" pitchFamily="18" charset="0"/>
              <a:cs typeface="Times New Roman" panose="02020603050405020304" pitchFamily="18" charset="0"/>
            </a:endParaRPr>
          </a:p>
          <a:p>
            <a:pPr algn="just"/>
            <a:r>
              <a:rPr lang="ru-RU" sz="1600" dirty="0">
                <a:solidFill>
                  <a:srgbClr val="002060"/>
                </a:solidFill>
                <a:latin typeface="Times New Roman" panose="02020603050405020304" pitchFamily="18" charset="0"/>
                <a:cs typeface="Times New Roman" panose="02020603050405020304" pitchFamily="18" charset="0"/>
              </a:rPr>
              <a:t>	Пособие разработано с учётом опыта проведения надзорных проверок в сфере общего образования. Особое внимание уделено методике проведения надзора. Вопросы, возникающие в ходе практической деятельности прокурора, освещены с приложение образцов актов прокурорского реагирования.</a:t>
            </a:r>
          </a:p>
          <a:p>
            <a:pPr algn="just"/>
            <a:endParaRPr lang="ru-RU" sz="2000" dirty="0">
              <a:solidFill>
                <a:srgbClr val="002060"/>
              </a:solidFill>
            </a:endParaRPr>
          </a:p>
        </p:txBody>
      </p:sp>
      <p:pic>
        <p:nvPicPr>
          <p:cNvPr id="3" name="Рисунок 2">
            <a:extLst>
              <a:ext uri="{FF2B5EF4-FFF2-40B4-BE49-F238E27FC236}">
                <a16:creationId xmlns:a16="http://schemas.microsoft.com/office/drawing/2014/main" id="{52E4B2D9-E061-CEF7-BA34-44B63AC5F197}"/>
              </a:ext>
            </a:extLst>
          </p:cNvPr>
          <p:cNvPicPr>
            <a:picLocks noChangeAspect="1"/>
          </p:cNvPicPr>
          <p:nvPr/>
        </p:nvPicPr>
        <p:blipFill>
          <a:blip r:embed="rId2"/>
          <a:stretch>
            <a:fillRect/>
          </a:stretch>
        </p:blipFill>
        <p:spPr>
          <a:xfrm>
            <a:off x="370490" y="252249"/>
            <a:ext cx="3361175" cy="5021317"/>
          </a:xfrm>
          <a:prstGeom prst="rect">
            <a:avLst/>
          </a:prstGeom>
        </p:spPr>
      </p:pic>
    </p:spTree>
    <p:extLst>
      <p:ext uri="{BB962C8B-B14F-4D97-AF65-F5344CB8AC3E}">
        <p14:creationId xmlns:p14="http://schemas.microsoft.com/office/powerpoint/2010/main" val="1735144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8378F6-8F88-3491-F382-187EA33A98EF}"/>
              </a:ext>
            </a:extLst>
          </p:cNvPr>
          <p:cNvSpPr txBox="1"/>
          <p:nvPr/>
        </p:nvSpPr>
        <p:spPr>
          <a:xfrm>
            <a:off x="3574473" y="124690"/>
            <a:ext cx="8224663" cy="4124206"/>
          </a:xfrm>
          <a:prstGeom prst="rect">
            <a:avLst/>
          </a:prstGeom>
          <a:noFill/>
        </p:spPr>
        <p:txBody>
          <a:bodyPr wrap="square">
            <a:spAutoFit/>
          </a:bodyPr>
          <a:lstStyle/>
          <a:p>
            <a:pPr algn="just"/>
            <a:r>
              <a:rPr lang="ru-RU" b="1" dirty="0">
                <a:solidFill>
                  <a:srgbClr val="002060"/>
                </a:solidFill>
                <a:latin typeface="Times New Roman" panose="02020603050405020304" pitchFamily="18" charset="0"/>
                <a:cs typeface="Times New Roman" panose="02020603050405020304" pitchFamily="18" charset="0"/>
              </a:rPr>
              <a:t>67.415(2Р)315</a:t>
            </a:r>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Пятибратова, Н. Д. Криминалистическое обеспечение расследования преступлений против семьи и несовершеннолетних : учебное пособие / Н. Д. Пятибратова ; Университет прокуратуры Российской Федерации. — Москва : УП РФ, 2025. — 59, [1] с. — </a:t>
            </a:r>
            <a:r>
              <a:rPr lang="ru-RU" dirty="0" err="1">
                <a:solidFill>
                  <a:srgbClr val="002060"/>
                </a:solidFill>
                <a:latin typeface="Times New Roman" panose="02020603050405020304" pitchFamily="18" charset="0"/>
                <a:cs typeface="Times New Roman" panose="02020603050405020304" pitchFamily="18" charset="0"/>
              </a:rPr>
              <a:t>Библиогр</a:t>
            </a:r>
            <a:r>
              <a:rPr lang="ru-RU" dirty="0">
                <a:solidFill>
                  <a:srgbClr val="002060"/>
                </a:solidFill>
                <a:latin typeface="Times New Roman" panose="02020603050405020304" pitchFamily="18" charset="0"/>
                <a:cs typeface="Times New Roman" panose="02020603050405020304" pitchFamily="18" charset="0"/>
              </a:rPr>
              <a:t>.: с. 55—58. — ISBN 978-5-94952-106-9.</a:t>
            </a:r>
          </a:p>
          <a:p>
            <a:pPr algn="just"/>
            <a:endParaRPr lang="ru-RU" b="1" dirty="0">
              <a:solidFill>
                <a:srgbClr val="002060"/>
              </a:solidFill>
              <a:latin typeface="Times New Roman" panose="02020603050405020304" pitchFamily="18" charset="0"/>
              <a:cs typeface="Times New Roman" panose="02020603050405020304" pitchFamily="18" charset="0"/>
            </a:endParaRPr>
          </a:p>
          <a:p>
            <a:pPr algn="just"/>
            <a:r>
              <a:rPr lang="ru-RU" b="1" dirty="0">
                <a:solidFill>
                  <a:srgbClr val="002060"/>
                </a:solidFill>
                <a:latin typeface="Times New Roman" panose="02020603050405020304" pitchFamily="18" charset="0"/>
                <a:cs typeface="Times New Roman" panose="02020603050405020304" pitchFamily="18" charset="0"/>
              </a:rPr>
              <a:t>Экземпляры: всего 2 : ЧЗ (1), АБ (1).</a:t>
            </a:r>
            <a:endParaRPr lang="ru-RU" dirty="0">
              <a:solidFill>
                <a:srgbClr val="002060"/>
              </a:solidFill>
              <a:latin typeface="Times New Roman" panose="02020603050405020304" pitchFamily="18" charset="0"/>
              <a:cs typeface="Times New Roman" panose="02020603050405020304" pitchFamily="18" charset="0"/>
            </a:endParaRPr>
          </a:p>
          <a:p>
            <a:pPr algn="just"/>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	</a:t>
            </a:r>
            <a:r>
              <a:rPr lang="ru-RU" sz="1600" dirty="0">
                <a:solidFill>
                  <a:srgbClr val="002060"/>
                </a:solidFill>
                <a:latin typeface="Times New Roman" panose="02020603050405020304" pitchFamily="18" charset="0"/>
                <a:cs typeface="Times New Roman" panose="02020603050405020304" pitchFamily="18" charset="0"/>
              </a:rPr>
              <a:t>В учебном пособии рассматривается центральная категория отечественного уголовного права — состав преступления. Основой для анализа послужили сложившиеся в уголовной доктрине классические научно-теоретические концепции учения о составе преступления. Наряду с этим отмечены современные проблемы, связанные с понимаем данной категории. Актуальные вопросы продемонстрированы примерами законодательной и правоприменительной практики.</a:t>
            </a:r>
          </a:p>
          <a:p>
            <a:pPr algn="just"/>
            <a:endParaRPr lang="ru-RU" sz="2000" dirty="0">
              <a:solidFill>
                <a:srgbClr val="002060"/>
              </a:solidFill>
            </a:endParaRPr>
          </a:p>
        </p:txBody>
      </p:sp>
      <p:pic>
        <p:nvPicPr>
          <p:cNvPr id="3" name="Рисунок 2">
            <a:extLst>
              <a:ext uri="{FF2B5EF4-FFF2-40B4-BE49-F238E27FC236}">
                <a16:creationId xmlns:a16="http://schemas.microsoft.com/office/drawing/2014/main" id="{9A828A89-5DFE-7CD4-5016-1C18974310D6}"/>
              </a:ext>
            </a:extLst>
          </p:cNvPr>
          <p:cNvPicPr>
            <a:picLocks noChangeAspect="1"/>
          </p:cNvPicPr>
          <p:nvPr/>
        </p:nvPicPr>
        <p:blipFill>
          <a:blip r:embed="rId2"/>
          <a:stretch>
            <a:fillRect/>
          </a:stretch>
        </p:blipFill>
        <p:spPr>
          <a:xfrm>
            <a:off x="189948" y="242932"/>
            <a:ext cx="3298074" cy="4967571"/>
          </a:xfrm>
          <a:prstGeom prst="rect">
            <a:avLst/>
          </a:prstGeom>
        </p:spPr>
      </p:pic>
    </p:spTree>
    <p:extLst>
      <p:ext uri="{BB962C8B-B14F-4D97-AF65-F5344CB8AC3E}">
        <p14:creationId xmlns:p14="http://schemas.microsoft.com/office/powerpoint/2010/main" val="3378334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1A35B-4163-A279-824A-566D21A469F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61779C3-A853-1AEA-605D-B490B004F64F}"/>
              </a:ext>
            </a:extLst>
          </p:cNvPr>
          <p:cNvSpPr txBox="1"/>
          <p:nvPr/>
        </p:nvSpPr>
        <p:spPr>
          <a:xfrm>
            <a:off x="3570891" y="124690"/>
            <a:ext cx="8379372" cy="4616648"/>
          </a:xfrm>
          <a:prstGeom prst="rect">
            <a:avLst/>
          </a:prstGeom>
          <a:noFill/>
        </p:spPr>
        <p:txBody>
          <a:bodyPr wrap="square">
            <a:spAutoFit/>
          </a:bodyPr>
          <a:lstStyle/>
          <a:p>
            <a:pPr algn="just"/>
            <a:r>
              <a:rPr lang="ru-RU" b="1" dirty="0">
                <a:solidFill>
                  <a:srgbClr val="002060"/>
                </a:solidFill>
                <a:latin typeface="Times New Roman" panose="02020603050405020304" pitchFamily="18" charset="0"/>
                <a:cs typeface="Times New Roman" panose="02020603050405020304" pitchFamily="18" charset="0"/>
              </a:rPr>
              <a:t>72</a:t>
            </a:r>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Резник, С. Д. Как защитить свою диссертацию : практическое пособие / С. Д. Резник. — 6-е изд., </a:t>
            </a:r>
            <a:r>
              <a:rPr lang="ru-RU" dirty="0" err="1">
                <a:solidFill>
                  <a:srgbClr val="002060"/>
                </a:solidFill>
                <a:latin typeface="Times New Roman" panose="02020603050405020304" pitchFamily="18" charset="0"/>
                <a:cs typeface="Times New Roman" panose="02020603050405020304" pitchFamily="18" charset="0"/>
              </a:rPr>
              <a:t>перераб</a:t>
            </a:r>
            <a:r>
              <a:rPr lang="ru-RU" dirty="0">
                <a:solidFill>
                  <a:srgbClr val="002060"/>
                </a:solidFill>
                <a:latin typeface="Times New Roman" panose="02020603050405020304" pitchFamily="18" charset="0"/>
                <a:cs typeface="Times New Roman" panose="02020603050405020304" pitchFamily="18" charset="0"/>
              </a:rPr>
              <a:t>. и доп. — Москва : ИНФРА-М, 2025. — 244, [2] с. : табл. — (Менеджмент в науке). — </a:t>
            </a:r>
            <a:r>
              <a:rPr lang="ru-RU" dirty="0" err="1">
                <a:solidFill>
                  <a:srgbClr val="002060"/>
                </a:solidFill>
                <a:latin typeface="Times New Roman" panose="02020603050405020304" pitchFamily="18" charset="0"/>
                <a:cs typeface="Times New Roman" panose="02020603050405020304" pitchFamily="18" charset="0"/>
              </a:rPr>
              <a:t>Библиогр</a:t>
            </a:r>
            <a:r>
              <a:rPr lang="ru-RU" dirty="0">
                <a:solidFill>
                  <a:srgbClr val="002060"/>
                </a:solidFill>
                <a:latin typeface="Times New Roman" panose="02020603050405020304" pitchFamily="18" charset="0"/>
                <a:cs typeface="Times New Roman" panose="02020603050405020304" pitchFamily="18" charset="0"/>
              </a:rPr>
              <a:t>.: с. 181—190. — Прил.: с. 191—241. — ISBN 978-5-16-017143-2 (</a:t>
            </a:r>
            <a:r>
              <a:rPr lang="ru-RU" dirty="0" err="1">
                <a:solidFill>
                  <a:srgbClr val="002060"/>
                </a:solidFill>
                <a:latin typeface="Times New Roman" panose="02020603050405020304" pitchFamily="18" charset="0"/>
                <a:cs typeface="Times New Roman" panose="02020603050405020304" pitchFamily="18" charset="0"/>
              </a:rPr>
              <a:t>print</a:t>
            </a:r>
            <a:r>
              <a:rPr lang="ru-RU" dirty="0">
                <a:solidFill>
                  <a:srgbClr val="002060"/>
                </a:solidFill>
                <a:latin typeface="Times New Roman" panose="02020603050405020304" pitchFamily="18" charset="0"/>
                <a:cs typeface="Times New Roman" panose="02020603050405020304" pitchFamily="18" charset="0"/>
              </a:rPr>
              <a:t>). — ISBN 978-5-16-109765-6 (</a:t>
            </a:r>
            <a:r>
              <a:rPr lang="ru-RU" dirty="0" err="1">
                <a:solidFill>
                  <a:srgbClr val="002060"/>
                </a:solidFill>
                <a:latin typeface="Times New Roman" panose="02020603050405020304" pitchFamily="18" charset="0"/>
                <a:cs typeface="Times New Roman" panose="02020603050405020304" pitchFamily="18" charset="0"/>
              </a:rPr>
              <a:t>online</a:t>
            </a:r>
            <a:r>
              <a:rPr lang="ru-RU" dirty="0">
                <a:solidFill>
                  <a:srgbClr val="002060"/>
                </a:solidFill>
                <a:latin typeface="Times New Roman" panose="02020603050405020304" pitchFamily="18" charset="0"/>
                <a:cs typeface="Times New Roman" panose="02020603050405020304" pitchFamily="18" charset="0"/>
              </a:rPr>
              <a:t>).</a:t>
            </a:r>
          </a:p>
          <a:p>
            <a:pPr algn="just"/>
            <a:endParaRPr lang="ru-RU" b="1" dirty="0">
              <a:solidFill>
                <a:srgbClr val="002060"/>
              </a:solidFill>
              <a:latin typeface="Times New Roman" panose="02020603050405020304" pitchFamily="18" charset="0"/>
              <a:cs typeface="Times New Roman" panose="02020603050405020304" pitchFamily="18" charset="0"/>
            </a:endParaRPr>
          </a:p>
          <a:p>
            <a:pPr algn="just"/>
            <a:r>
              <a:rPr lang="ru-RU" b="1" dirty="0">
                <a:solidFill>
                  <a:srgbClr val="002060"/>
                </a:solidFill>
                <a:latin typeface="Times New Roman" panose="02020603050405020304" pitchFamily="18" charset="0"/>
                <a:cs typeface="Times New Roman" panose="02020603050405020304" pitchFamily="18" charset="0"/>
              </a:rPr>
              <a:t>Экземпляры: всего 1 : ЧЗ (1).</a:t>
            </a:r>
            <a:endParaRPr lang="ru-RU" dirty="0">
              <a:solidFill>
                <a:srgbClr val="002060"/>
              </a:solidFill>
              <a:latin typeface="Times New Roman" panose="02020603050405020304" pitchFamily="18" charset="0"/>
              <a:cs typeface="Times New Roman" panose="02020603050405020304" pitchFamily="18" charset="0"/>
            </a:endParaRPr>
          </a:p>
          <a:p>
            <a:pPr algn="just"/>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	</a:t>
            </a:r>
            <a:r>
              <a:rPr lang="ru-RU" sz="1600" dirty="0">
                <a:solidFill>
                  <a:srgbClr val="002060"/>
                </a:solidFill>
                <a:latin typeface="Times New Roman" panose="02020603050405020304" pitchFamily="18" charset="0"/>
                <a:cs typeface="Times New Roman" panose="02020603050405020304" pitchFamily="18" charset="0"/>
              </a:rPr>
              <a:t>Многие соискатели ученых степеней уверены, что их главная задача - написать хорошую диссертацию. На самом же деле нужно решить не одну, а по крайней мере две задачи. во-первых, конечно же, подготовить работу, а во-вторых, успешно защитить ее. Но это уже не столько научная, сколько управленческая проблема, требующая своих путей и методов решения. О способах ее решения и идет речь в предлагаемой работе.</a:t>
            </a:r>
          </a:p>
          <a:p>
            <a:pPr algn="just"/>
            <a:r>
              <a:rPr lang="ru-RU" sz="1600" dirty="0">
                <a:solidFill>
                  <a:srgbClr val="002060"/>
                </a:solidFill>
                <a:latin typeface="Times New Roman" panose="02020603050405020304" pitchFamily="18" charset="0"/>
                <a:cs typeface="Times New Roman" panose="02020603050405020304" pitchFamily="18" charset="0"/>
              </a:rPr>
              <a:t>Книга ориентирована прежде всего на соискателей, защищающих кандидатские диссертации, но может представлять интерес и для тех, кто готовится к защите докторских диссертаций или интересуется вопросами организации научной деятельности.</a:t>
            </a:r>
          </a:p>
          <a:p>
            <a:pPr algn="just"/>
            <a:endParaRPr lang="ru-RU" sz="2000" dirty="0">
              <a:solidFill>
                <a:srgbClr val="002060"/>
              </a:solidFill>
            </a:endParaRPr>
          </a:p>
        </p:txBody>
      </p:sp>
      <p:pic>
        <p:nvPicPr>
          <p:cNvPr id="3" name="Рисунок 2">
            <a:extLst>
              <a:ext uri="{FF2B5EF4-FFF2-40B4-BE49-F238E27FC236}">
                <a16:creationId xmlns:a16="http://schemas.microsoft.com/office/drawing/2014/main" id="{5AAB1B4D-CD89-B8C5-0996-F3E0A70F3EE7}"/>
              </a:ext>
            </a:extLst>
          </p:cNvPr>
          <p:cNvPicPr>
            <a:picLocks noChangeAspect="1"/>
          </p:cNvPicPr>
          <p:nvPr/>
        </p:nvPicPr>
        <p:blipFill>
          <a:blip r:embed="rId3"/>
          <a:stretch>
            <a:fillRect/>
          </a:stretch>
        </p:blipFill>
        <p:spPr>
          <a:xfrm>
            <a:off x="170792" y="283819"/>
            <a:ext cx="3281869" cy="4895192"/>
          </a:xfrm>
          <a:prstGeom prst="rect">
            <a:avLst/>
          </a:prstGeom>
        </p:spPr>
      </p:pic>
    </p:spTree>
    <p:extLst>
      <p:ext uri="{BB962C8B-B14F-4D97-AF65-F5344CB8AC3E}">
        <p14:creationId xmlns:p14="http://schemas.microsoft.com/office/powerpoint/2010/main" val="3442081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B923D-8585-CE59-3887-49C6BC3E050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18C53FD-3855-AD4D-77F3-DEEA3E525665}"/>
              </a:ext>
            </a:extLst>
          </p:cNvPr>
          <p:cNvSpPr txBox="1"/>
          <p:nvPr/>
        </p:nvSpPr>
        <p:spPr>
          <a:xfrm>
            <a:off x="3574473" y="124690"/>
            <a:ext cx="8224663" cy="3847207"/>
          </a:xfrm>
          <a:prstGeom prst="rect">
            <a:avLst/>
          </a:prstGeom>
          <a:noFill/>
        </p:spPr>
        <p:txBody>
          <a:bodyPr wrap="square">
            <a:spAutoFit/>
          </a:bodyPr>
          <a:lstStyle/>
          <a:p>
            <a:pPr algn="just"/>
            <a:r>
              <a:rPr lang="ru-RU" b="1" dirty="0">
                <a:solidFill>
                  <a:srgbClr val="002060"/>
                </a:solidFill>
                <a:latin typeface="Times New Roman" panose="02020603050405020304" pitchFamily="18" charset="0"/>
                <a:cs typeface="Times New Roman" panose="02020603050405020304" pitchFamily="18" charset="0"/>
              </a:rPr>
              <a:t>67.408.1(2Р)010</a:t>
            </a:r>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Сальников, Н. В. Состав преступления : учебное пособие / Н. В. Сальников ; Университет прокуратуры Российской Федерации. — Москва : УП РФ, 2025. — 73, [3] с. — </a:t>
            </a:r>
            <a:r>
              <a:rPr lang="ru-RU" dirty="0" err="1">
                <a:solidFill>
                  <a:srgbClr val="002060"/>
                </a:solidFill>
                <a:latin typeface="Times New Roman" panose="02020603050405020304" pitchFamily="18" charset="0"/>
                <a:cs typeface="Times New Roman" panose="02020603050405020304" pitchFamily="18" charset="0"/>
              </a:rPr>
              <a:t>Библиогр</a:t>
            </a:r>
            <a:r>
              <a:rPr lang="ru-RU" dirty="0">
                <a:solidFill>
                  <a:srgbClr val="002060"/>
                </a:solidFill>
                <a:latin typeface="Times New Roman" panose="02020603050405020304" pitchFamily="18" charset="0"/>
                <a:cs typeface="Times New Roman" panose="02020603050405020304" pitchFamily="18" charset="0"/>
              </a:rPr>
              <a:t>.: с. 71—72. — ISBN 978-5-94952-103-8.</a:t>
            </a:r>
          </a:p>
          <a:p>
            <a:pPr algn="just"/>
            <a:endParaRPr lang="ru-RU" b="1" dirty="0">
              <a:solidFill>
                <a:srgbClr val="002060"/>
              </a:solidFill>
              <a:latin typeface="Times New Roman" panose="02020603050405020304" pitchFamily="18" charset="0"/>
              <a:cs typeface="Times New Roman" panose="02020603050405020304" pitchFamily="18" charset="0"/>
            </a:endParaRPr>
          </a:p>
          <a:p>
            <a:pPr algn="just"/>
            <a:r>
              <a:rPr lang="ru-RU" b="1" dirty="0">
                <a:solidFill>
                  <a:srgbClr val="002060"/>
                </a:solidFill>
                <a:latin typeface="Times New Roman" panose="02020603050405020304" pitchFamily="18" charset="0"/>
                <a:cs typeface="Times New Roman" panose="02020603050405020304" pitchFamily="18" charset="0"/>
              </a:rPr>
              <a:t>Экземпляры: всего 2 : ЧЗ (1), АБ (1).</a:t>
            </a:r>
            <a:endParaRPr lang="ru-RU" dirty="0">
              <a:solidFill>
                <a:srgbClr val="002060"/>
              </a:solidFill>
              <a:latin typeface="Times New Roman" panose="02020603050405020304" pitchFamily="18" charset="0"/>
              <a:cs typeface="Times New Roman" panose="02020603050405020304" pitchFamily="18" charset="0"/>
            </a:endParaRPr>
          </a:p>
          <a:p>
            <a:pPr algn="just"/>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	</a:t>
            </a:r>
            <a:r>
              <a:rPr lang="ru-RU" sz="1600" dirty="0">
                <a:solidFill>
                  <a:srgbClr val="002060"/>
                </a:solidFill>
                <a:latin typeface="Times New Roman" panose="02020603050405020304" pitchFamily="18" charset="0"/>
                <a:cs typeface="Times New Roman" panose="02020603050405020304" pitchFamily="18" charset="0"/>
              </a:rPr>
              <a:t>В учебном пособии рассматривается центральная категория отечественного уголовного права – состав преступления. Основой для анализа послужили сложившиеся в уголовной доктрине классические научно-теоретические концепции учения о составе преступления. Наряду с этим отмечены современные проблемы, связанные с понимаем данной категории. Актуальные вопросы продемонстрированы примерами законодательной и правоприменительной практики.</a:t>
            </a:r>
          </a:p>
          <a:p>
            <a:pPr algn="just"/>
            <a:endParaRPr lang="ru-RU" sz="2000" dirty="0">
              <a:solidFill>
                <a:srgbClr val="002060"/>
              </a:solidFill>
            </a:endParaRPr>
          </a:p>
        </p:txBody>
      </p:sp>
      <p:pic>
        <p:nvPicPr>
          <p:cNvPr id="3" name="Рисунок 2">
            <a:extLst>
              <a:ext uri="{FF2B5EF4-FFF2-40B4-BE49-F238E27FC236}">
                <a16:creationId xmlns:a16="http://schemas.microsoft.com/office/drawing/2014/main" id="{102E086B-BF40-05EE-EE9B-A42C5AE82726}"/>
              </a:ext>
            </a:extLst>
          </p:cNvPr>
          <p:cNvPicPr>
            <a:picLocks noChangeAspect="1"/>
          </p:cNvPicPr>
          <p:nvPr/>
        </p:nvPicPr>
        <p:blipFill>
          <a:blip r:embed="rId2"/>
          <a:stretch>
            <a:fillRect/>
          </a:stretch>
        </p:blipFill>
        <p:spPr>
          <a:xfrm>
            <a:off x="228599" y="219283"/>
            <a:ext cx="3247697" cy="4921541"/>
          </a:xfrm>
          <a:prstGeom prst="rect">
            <a:avLst/>
          </a:prstGeom>
        </p:spPr>
      </p:pic>
    </p:spTree>
    <p:extLst>
      <p:ext uri="{BB962C8B-B14F-4D97-AF65-F5344CB8AC3E}">
        <p14:creationId xmlns:p14="http://schemas.microsoft.com/office/powerpoint/2010/main" val="2518206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DF1F6-9080-9665-56EF-697C3321645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94C24C2-D389-E1EA-4765-47E7EF09F3B7}"/>
              </a:ext>
            </a:extLst>
          </p:cNvPr>
          <p:cNvSpPr txBox="1"/>
          <p:nvPr/>
        </p:nvSpPr>
        <p:spPr>
          <a:xfrm>
            <a:off x="3641834" y="124690"/>
            <a:ext cx="8157302" cy="4370427"/>
          </a:xfrm>
          <a:prstGeom prst="rect">
            <a:avLst/>
          </a:prstGeom>
          <a:noFill/>
        </p:spPr>
        <p:txBody>
          <a:bodyPr wrap="square">
            <a:spAutoFit/>
          </a:bodyPr>
          <a:lstStyle/>
          <a:p>
            <a:pPr algn="just"/>
            <a:r>
              <a:rPr lang="ru-RU" b="1" dirty="0">
                <a:solidFill>
                  <a:srgbClr val="002060"/>
                </a:solidFill>
                <a:latin typeface="Times New Roman" panose="02020603050405020304" pitchFamily="18" charset="0"/>
                <a:cs typeface="Times New Roman" panose="02020603050405020304" pitchFamily="18" charset="0"/>
              </a:rPr>
              <a:t>67.411(2Р)1-1 </a:t>
            </a:r>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Смирнов, А. В. </a:t>
            </a:r>
            <a:r>
              <a:rPr lang="ru-RU" dirty="0" err="1">
                <a:solidFill>
                  <a:srgbClr val="002060"/>
                </a:solidFill>
                <a:latin typeface="Times New Roman" panose="02020603050405020304" pitchFamily="18" charset="0"/>
                <a:cs typeface="Times New Roman" panose="02020603050405020304" pitchFamily="18" charset="0"/>
              </a:rPr>
              <a:t>Тертий</a:t>
            </a:r>
            <a:r>
              <a:rPr lang="ru-RU" dirty="0">
                <a:solidFill>
                  <a:srgbClr val="002060"/>
                </a:solidFill>
                <a:latin typeface="Times New Roman" panose="02020603050405020304" pitchFamily="18" charset="0"/>
                <a:cs typeface="Times New Roman" panose="02020603050405020304" pitchFamily="18" charset="0"/>
              </a:rPr>
              <a:t> Степанович </a:t>
            </a:r>
            <a:r>
              <a:rPr lang="ru-RU" dirty="0" err="1">
                <a:solidFill>
                  <a:srgbClr val="002060"/>
                </a:solidFill>
                <a:latin typeface="Times New Roman" panose="02020603050405020304" pitchFamily="18" charset="0"/>
                <a:cs typeface="Times New Roman" panose="02020603050405020304" pitchFamily="18" charset="0"/>
              </a:rPr>
              <a:t>Борноволоков</a:t>
            </a:r>
            <a:r>
              <a:rPr lang="ru-RU" dirty="0">
                <a:solidFill>
                  <a:srgbClr val="002060"/>
                </a:solidFill>
                <a:latin typeface="Times New Roman" panose="02020603050405020304" pitchFamily="18" charset="0"/>
                <a:cs typeface="Times New Roman" panose="02020603050405020304" pitchFamily="18" charset="0"/>
              </a:rPr>
              <a:t> (1764 — 1813): Вологодский губернский прокурор и провинциальный ученый-самородок. К 260-летию со дня рождения / А. В. Смирнов. — Вологда : Арника, 2024. — 119, [1] с. : </a:t>
            </a:r>
            <a:r>
              <a:rPr lang="ru-RU" dirty="0" err="1">
                <a:solidFill>
                  <a:srgbClr val="002060"/>
                </a:solidFill>
                <a:latin typeface="Times New Roman" panose="02020603050405020304" pitchFamily="18" charset="0"/>
                <a:cs typeface="Times New Roman" panose="02020603050405020304" pitchFamily="18" charset="0"/>
              </a:rPr>
              <a:t>цв</a:t>
            </a:r>
            <a:r>
              <a:rPr lang="ru-RU" dirty="0">
                <a:solidFill>
                  <a:srgbClr val="002060"/>
                </a:solidFill>
                <a:latin typeface="Times New Roman" panose="02020603050405020304" pitchFamily="18" charset="0"/>
                <a:cs typeface="Times New Roman" panose="02020603050405020304" pitchFamily="18" charset="0"/>
              </a:rPr>
              <a:t>. ил. — ISBN 978-5-4429-0137-5. </a:t>
            </a:r>
          </a:p>
          <a:p>
            <a:pPr algn="just"/>
            <a:endParaRPr lang="ru-RU" b="1" dirty="0">
              <a:solidFill>
                <a:srgbClr val="002060"/>
              </a:solidFill>
              <a:latin typeface="Times New Roman" panose="02020603050405020304" pitchFamily="18" charset="0"/>
              <a:cs typeface="Times New Roman" panose="02020603050405020304" pitchFamily="18" charset="0"/>
            </a:endParaRPr>
          </a:p>
          <a:p>
            <a:pPr algn="just"/>
            <a:r>
              <a:rPr lang="ru-RU" b="1" dirty="0">
                <a:solidFill>
                  <a:srgbClr val="002060"/>
                </a:solidFill>
                <a:latin typeface="Times New Roman" panose="02020603050405020304" pitchFamily="18" charset="0"/>
                <a:cs typeface="Times New Roman" panose="02020603050405020304" pitchFamily="18" charset="0"/>
              </a:rPr>
              <a:t>Экземпляры: всего 1 : ЧЗ (1).</a:t>
            </a:r>
            <a:endParaRPr lang="ru-RU" dirty="0">
              <a:solidFill>
                <a:srgbClr val="002060"/>
              </a:solidFill>
              <a:latin typeface="Times New Roman" panose="02020603050405020304" pitchFamily="18" charset="0"/>
              <a:cs typeface="Times New Roman" panose="02020603050405020304" pitchFamily="18" charset="0"/>
            </a:endParaRPr>
          </a:p>
          <a:p>
            <a:pPr algn="just"/>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	</a:t>
            </a:r>
            <a:r>
              <a:rPr lang="ru-RU" sz="1600" dirty="0">
                <a:solidFill>
                  <a:srgbClr val="002060"/>
                </a:solidFill>
                <a:latin typeface="Times New Roman" panose="02020603050405020304" pitchFamily="18" charset="0"/>
                <a:cs typeface="Times New Roman" panose="02020603050405020304" pitchFamily="18" charset="0"/>
              </a:rPr>
              <a:t>В настоящем труде в качестве приоритетной исследователь ставил перед собой цель — изучить личность </a:t>
            </a:r>
            <a:r>
              <a:rPr lang="ru-RU" sz="1600" dirty="0" err="1">
                <a:solidFill>
                  <a:srgbClr val="002060"/>
                </a:solidFill>
                <a:latin typeface="Times New Roman" panose="02020603050405020304" pitchFamily="18" charset="0"/>
                <a:cs typeface="Times New Roman" panose="02020603050405020304" pitchFamily="18" charset="0"/>
              </a:rPr>
              <a:t>Тертия</a:t>
            </a:r>
            <a:r>
              <a:rPr lang="ru-RU" sz="1600" dirty="0">
                <a:solidFill>
                  <a:srgbClr val="002060"/>
                </a:solidFill>
                <a:latin typeface="Times New Roman" panose="02020603050405020304" pitchFamily="18" charset="0"/>
                <a:cs typeface="Times New Roman" panose="02020603050405020304" pitchFamily="18" charset="0"/>
              </a:rPr>
              <a:t> Степановича, как одного из ярких представителей прокурорского ведомства. Сделаны первые попытки детального анализа материалов надзорных проверок Вологодского губернского прокурора рубежа XVIII—XIX веков, детально демонстрирующих все перипетии и сложности обеспечения точного применения высочайших законоположений в самобытном провинциальном городе Вологде и Вологодской губернии в целом.</a:t>
            </a:r>
          </a:p>
          <a:p>
            <a:endParaRPr lang="ru-RU" sz="2000" dirty="0">
              <a:solidFill>
                <a:srgbClr val="002060"/>
              </a:solidFill>
            </a:endParaRPr>
          </a:p>
        </p:txBody>
      </p:sp>
      <p:pic>
        <p:nvPicPr>
          <p:cNvPr id="3" name="Рисунок 2">
            <a:extLst>
              <a:ext uri="{FF2B5EF4-FFF2-40B4-BE49-F238E27FC236}">
                <a16:creationId xmlns:a16="http://schemas.microsoft.com/office/drawing/2014/main" id="{66EE2E94-A502-9F09-AF2F-A0D4A152584E}"/>
              </a:ext>
            </a:extLst>
          </p:cNvPr>
          <p:cNvPicPr>
            <a:picLocks noChangeAspect="1"/>
          </p:cNvPicPr>
          <p:nvPr/>
        </p:nvPicPr>
        <p:blipFill>
          <a:blip r:embed="rId3"/>
          <a:stretch>
            <a:fillRect/>
          </a:stretch>
        </p:blipFill>
        <p:spPr>
          <a:xfrm>
            <a:off x="181304" y="260132"/>
            <a:ext cx="3351424" cy="4800599"/>
          </a:xfrm>
          <a:prstGeom prst="rect">
            <a:avLst/>
          </a:prstGeom>
        </p:spPr>
      </p:pic>
    </p:spTree>
    <p:extLst>
      <p:ext uri="{BB962C8B-B14F-4D97-AF65-F5344CB8AC3E}">
        <p14:creationId xmlns:p14="http://schemas.microsoft.com/office/powerpoint/2010/main" val="1440270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04245-D7E6-6F08-E23A-D321ADA0B8B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85E5B3E-6288-72FC-DDB1-2A5D03C4DC18}"/>
              </a:ext>
            </a:extLst>
          </p:cNvPr>
          <p:cNvSpPr txBox="1"/>
          <p:nvPr/>
        </p:nvSpPr>
        <p:spPr>
          <a:xfrm>
            <a:off x="3775841" y="124690"/>
            <a:ext cx="8261131" cy="4339650"/>
          </a:xfrm>
          <a:prstGeom prst="rect">
            <a:avLst/>
          </a:prstGeom>
          <a:noFill/>
        </p:spPr>
        <p:txBody>
          <a:bodyPr wrap="square">
            <a:spAutoFit/>
          </a:bodyPr>
          <a:lstStyle/>
          <a:p>
            <a:pPr algn="just"/>
            <a:r>
              <a:rPr lang="ru-RU" b="1" dirty="0">
                <a:solidFill>
                  <a:srgbClr val="002060"/>
                </a:solidFill>
                <a:latin typeface="Times New Roman" panose="02020603050405020304" pitchFamily="18" charset="0"/>
                <a:cs typeface="Times New Roman" panose="02020603050405020304" pitchFamily="18" charset="0"/>
              </a:rPr>
              <a:t>67.411 (2Р)12</a:t>
            </a:r>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Средства массовой информации органов и организаций прокуратуры Российской Федерации : справочное пособие / Ю. В. </a:t>
            </a:r>
            <a:r>
              <a:rPr lang="ru-RU" dirty="0" err="1">
                <a:solidFill>
                  <a:srgbClr val="002060"/>
                </a:solidFill>
                <a:latin typeface="Times New Roman" panose="02020603050405020304" pitchFamily="18" charset="0"/>
                <a:cs typeface="Times New Roman" panose="02020603050405020304" pitchFamily="18" charset="0"/>
              </a:rPr>
              <a:t>Копрянцева</a:t>
            </a:r>
            <a:r>
              <a:rPr lang="ru-RU" dirty="0">
                <a:solidFill>
                  <a:srgbClr val="002060"/>
                </a:solidFill>
                <a:latin typeface="Times New Roman" panose="02020603050405020304" pitchFamily="18" charset="0"/>
                <a:cs typeface="Times New Roman" panose="02020603050405020304" pitchFamily="18" charset="0"/>
              </a:rPr>
              <a:t>, Е. Е. Степанова, О. Е. Тимощук [и др.] ; рук. авт. кол. И. А. Васькина ; Университет прокуратуры Российской Федерации. — Москва : УП РФ, 2024. — 139, [1] с. : фот. — ISBN 978-5-94952-108-3.</a:t>
            </a:r>
          </a:p>
          <a:p>
            <a:pPr algn="just"/>
            <a:endParaRPr lang="ru-RU" b="1" dirty="0">
              <a:solidFill>
                <a:srgbClr val="002060"/>
              </a:solidFill>
              <a:latin typeface="Times New Roman" panose="02020603050405020304" pitchFamily="18" charset="0"/>
              <a:cs typeface="Times New Roman" panose="02020603050405020304" pitchFamily="18" charset="0"/>
            </a:endParaRPr>
          </a:p>
          <a:p>
            <a:pPr algn="just"/>
            <a:r>
              <a:rPr lang="ru-RU" b="1" dirty="0">
                <a:solidFill>
                  <a:srgbClr val="002060"/>
                </a:solidFill>
                <a:latin typeface="Times New Roman" panose="02020603050405020304" pitchFamily="18" charset="0"/>
                <a:cs typeface="Times New Roman" panose="02020603050405020304" pitchFamily="18" charset="0"/>
              </a:rPr>
              <a:t>Экземпляры: всего 1 : ЧЗ (1).</a:t>
            </a:r>
            <a:endParaRPr lang="ru-RU" dirty="0">
              <a:solidFill>
                <a:srgbClr val="002060"/>
              </a:solidFill>
              <a:latin typeface="Times New Roman" panose="02020603050405020304" pitchFamily="18" charset="0"/>
              <a:cs typeface="Times New Roman" panose="02020603050405020304" pitchFamily="18" charset="0"/>
            </a:endParaRPr>
          </a:p>
          <a:p>
            <a:pPr algn="just"/>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	</a:t>
            </a:r>
            <a:r>
              <a:rPr lang="ru-RU" sz="1600" dirty="0">
                <a:solidFill>
                  <a:srgbClr val="002060"/>
                </a:solidFill>
                <a:latin typeface="Times New Roman" panose="02020603050405020304" pitchFamily="18" charset="0"/>
                <a:cs typeface="Times New Roman" panose="02020603050405020304" pitchFamily="18" charset="0"/>
              </a:rPr>
              <a:t>В справочном пособии кратко описаны исторические вехи становления и развития отечественных средств массовой информации с акцентом на периодические издания, выпускаемые под эгидой органов и организаций прокуратуры, а также посвященные работе прокуроров, рассмотрены ключевые законодательные акты, регулирующие деятельность редакций, перечислены основные элементы их взаимодействия с органами и организациями прокуратуры, указаны возможные пути популяризации профессии прокурора среди детей и подростков посредством сотрудничества со сторонними издательствами.</a:t>
            </a:r>
          </a:p>
        </p:txBody>
      </p:sp>
      <p:pic>
        <p:nvPicPr>
          <p:cNvPr id="3" name="Рисунок 2">
            <a:extLst>
              <a:ext uri="{FF2B5EF4-FFF2-40B4-BE49-F238E27FC236}">
                <a16:creationId xmlns:a16="http://schemas.microsoft.com/office/drawing/2014/main" id="{415AC0E9-DDE0-F6DE-9071-551368E6D2FD}"/>
              </a:ext>
            </a:extLst>
          </p:cNvPr>
          <p:cNvPicPr>
            <a:picLocks noChangeAspect="1"/>
          </p:cNvPicPr>
          <p:nvPr/>
        </p:nvPicPr>
        <p:blipFill>
          <a:blip r:embed="rId2"/>
          <a:stretch>
            <a:fillRect/>
          </a:stretch>
        </p:blipFill>
        <p:spPr>
          <a:xfrm>
            <a:off x="260132" y="236483"/>
            <a:ext cx="3335100" cy="5021317"/>
          </a:xfrm>
          <a:prstGeom prst="rect">
            <a:avLst/>
          </a:prstGeom>
        </p:spPr>
      </p:pic>
    </p:spTree>
    <p:extLst>
      <p:ext uri="{BB962C8B-B14F-4D97-AF65-F5344CB8AC3E}">
        <p14:creationId xmlns:p14="http://schemas.microsoft.com/office/powerpoint/2010/main" val="3341849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F8845-8054-4458-91AE-92CD9C9072B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A01A3FD-65C4-8464-8D00-773AA2A66951}"/>
              </a:ext>
            </a:extLst>
          </p:cNvPr>
          <p:cNvSpPr txBox="1"/>
          <p:nvPr/>
        </p:nvSpPr>
        <p:spPr>
          <a:xfrm>
            <a:off x="3673366" y="124690"/>
            <a:ext cx="8363606" cy="5047536"/>
          </a:xfrm>
          <a:prstGeom prst="rect">
            <a:avLst/>
          </a:prstGeom>
          <a:noFill/>
        </p:spPr>
        <p:txBody>
          <a:bodyPr wrap="square">
            <a:spAutoFit/>
          </a:bodyPr>
          <a:lstStyle/>
          <a:p>
            <a:pPr algn="just"/>
            <a:r>
              <a:rPr lang="ru-RU" b="1" dirty="0">
                <a:solidFill>
                  <a:srgbClr val="002060"/>
                </a:solidFill>
                <a:latin typeface="Times New Roman" panose="02020603050405020304" pitchFamily="18" charset="0"/>
                <a:cs typeface="Times New Roman" panose="02020603050405020304" pitchFamily="18" charset="0"/>
              </a:rPr>
              <a:t>67.411(2Р)1</a:t>
            </a:r>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Статус и полномочия прокуратур в России м за рубежом : монография / В. Н. Додонов, Д. И. </a:t>
            </a:r>
            <a:r>
              <a:rPr lang="ru-RU" dirty="0" err="1">
                <a:solidFill>
                  <a:srgbClr val="002060"/>
                </a:solidFill>
                <a:latin typeface="Times New Roman" panose="02020603050405020304" pitchFamily="18" charset="0"/>
                <a:cs typeface="Times New Roman" panose="02020603050405020304" pitchFamily="18" charset="0"/>
              </a:rPr>
              <a:t>Ережипалиев</a:t>
            </a:r>
            <a:r>
              <a:rPr lang="ru-RU" dirty="0">
                <a:solidFill>
                  <a:srgbClr val="002060"/>
                </a:solidFill>
                <a:latin typeface="Times New Roman" panose="02020603050405020304" pitchFamily="18" charset="0"/>
                <a:cs typeface="Times New Roman" panose="02020603050405020304" pitchFamily="18" charset="0"/>
              </a:rPr>
              <a:t>, Е. В. Кремнева [и др.] ; под ред. П. А. Смирнова ; Университет прокуратуры Российской Федерации. — Москва : Городец, 2025. — 198, [2] с. — </a:t>
            </a:r>
            <a:r>
              <a:rPr lang="ru-RU" dirty="0" err="1">
                <a:solidFill>
                  <a:srgbClr val="002060"/>
                </a:solidFill>
                <a:latin typeface="Times New Roman" panose="02020603050405020304" pitchFamily="18" charset="0"/>
                <a:cs typeface="Times New Roman" panose="02020603050405020304" pitchFamily="18" charset="0"/>
              </a:rPr>
              <a:t>Библиогр</a:t>
            </a:r>
            <a:r>
              <a:rPr lang="ru-RU" dirty="0">
                <a:solidFill>
                  <a:srgbClr val="002060"/>
                </a:solidFill>
                <a:latin typeface="Times New Roman" panose="02020603050405020304" pitchFamily="18" charset="0"/>
                <a:cs typeface="Times New Roman" panose="02020603050405020304" pitchFamily="18" charset="0"/>
              </a:rPr>
              <a:t>.: с. 176—196. — ISBN 978-5-907641-75-4.</a:t>
            </a:r>
          </a:p>
          <a:p>
            <a:pPr algn="just"/>
            <a:endParaRPr lang="ru-RU" b="1" dirty="0">
              <a:solidFill>
                <a:srgbClr val="002060"/>
              </a:solidFill>
              <a:latin typeface="Times New Roman" panose="02020603050405020304" pitchFamily="18" charset="0"/>
              <a:cs typeface="Times New Roman" panose="02020603050405020304" pitchFamily="18" charset="0"/>
            </a:endParaRPr>
          </a:p>
          <a:p>
            <a:pPr algn="just"/>
            <a:r>
              <a:rPr lang="ru-RU" b="1" dirty="0">
                <a:solidFill>
                  <a:srgbClr val="002060"/>
                </a:solidFill>
                <a:latin typeface="Times New Roman" panose="02020603050405020304" pitchFamily="18" charset="0"/>
                <a:cs typeface="Times New Roman" panose="02020603050405020304" pitchFamily="18" charset="0"/>
              </a:rPr>
              <a:t>Экземпляры: всего 1 : ЧЗ (1)</a:t>
            </a:r>
            <a:endParaRPr lang="ru-RU" dirty="0">
              <a:solidFill>
                <a:srgbClr val="002060"/>
              </a:solidFill>
              <a:latin typeface="Times New Roman" panose="02020603050405020304" pitchFamily="18" charset="0"/>
              <a:cs typeface="Times New Roman" panose="02020603050405020304" pitchFamily="18" charset="0"/>
            </a:endParaRPr>
          </a:p>
          <a:p>
            <a:pPr algn="just"/>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	</a:t>
            </a:r>
            <a:r>
              <a:rPr lang="ru-RU" sz="1600" dirty="0">
                <a:solidFill>
                  <a:srgbClr val="002060"/>
                </a:solidFill>
                <a:latin typeface="Times New Roman" panose="02020603050405020304" pitchFamily="18" charset="0"/>
                <a:cs typeface="Times New Roman" panose="02020603050405020304" pitchFamily="18" charset="0"/>
              </a:rPr>
              <a:t>В монографии дано сравнительно-правовое исследование современных тенденций, конституционных и специальных правовых положений, определяющих полномочия прокуроров и опыт их реализации в зарубежных странах, для обоснования предложений о совершенствовании роли и полномочий прокуратуры в Российской Федерации и дальнейшего развития нормативного регулирования полномочий органов прокуратуры Российской Федерации.</a:t>
            </a:r>
          </a:p>
          <a:p>
            <a:pPr algn="just"/>
            <a:r>
              <a:rPr lang="ru-RU" sz="1600" dirty="0">
                <a:solidFill>
                  <a:srgbClr val="002060"/>
                </a:solidFill>
                <a:latin typeface="Times New Roman" panose="02020603050405020304" pitchFamily="18" charset="0"/>
                <a:cs typeface="Times New Roman" panose="02020603050405020304" pitchFamily="18" charset="0"/>
              </a:rPr>
              <a:t>При подготовке настоящей работы были использованы данные по законодательствам более чем 100 государств, представляющих все основные правовые семьи современности. Авторы старались рассмотреть максимальное число стран, поскольку ограниченное число примеров правовых систем, пусть даже весьма значимых, не позволяет выявлять общемировые тенденции развития и делать широкие обобщения.</a:t>
            </a:r>
          </a:p>
        </p:txBody>
      </p:sp>
      <p:pic>
        <p:nvPicPr>
          <p:cNvPr id="3" name="Рисунок 2">
            <a:extLst>
              <a:ext uri="{FF2B5EF4-FFF2-40B4-BE49-F238E27FC236}">
                <a16:creationId xmlns:a16="http://schemas.microsoft.com/office/drawing/2014/main" id="{F83185BA-B804-80FF-D1E3-5736E52855B8}"/>
              </a:ext>
            </a:extLst>
          </p:cNvPr>
          <p:cNvPicPr>
            <a:picLocks noChangeAspect="1"/>
          </p:cNvPicPr>
          <p:nvPr/>
        </p:nvPicPr>
        <p:blipFill>
          <a:blip r:embed="rId2"/>
          <a:stretch>
            <a:fillRect/>
          </a:stretch>
        </p:blipFill>
        <p:spPr>
          <a:xfrm>
            <a:off x="155028" y="275897"/>
            <a:ext cx="3380503" cy="4832131"/>
          </a:xfrm>
          <a:prstGeom prst="rect">
            <a:avLst/>
          </a:prstGeom>
        </p:spPr>
      </p:pic>
    </p:spTree>
    <p:extLst>
      <p:ext uri="{BB962C8B-B14F-4D97-AF65-F5344CB8AC3E}">
        <p14:creationId xmlns:p14="http://schemas.microsoft.com/office/powerpoint/2010/main" val="15499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732E6-007A-991B-4EC1-CA1EE4851BD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AAA362D-BECE-565C-F588-195FEDEA3BAE}"/>
              </a:ext>
            </a:extLst>
          </p:cNvPr>
          <p:cNvSpPr txBox="1"/>
          <p:nvPr/>
        </p:nvSpPr>
        <p:spPr>
          <a:xfrm>
            <a:off x="3689131" y="124690"/>
            <a:ext cx="8347841" cy="3816429"/>
          </a:xfrm>
          <a:prstGeom prst="rect">
            <a:avLst/>
          </a:prstGeom>
          <a:noFill/>
        </p:spPr>
        <p:txBody>
          <a:bodyPr wrap="square">
            <a:spAutoFit/>
          </a:bodyPr>
          <a:lstStyle/>
          <a:p>
            <a:pPr algn="just"/>
            <a:r>
              <a:rPr lang="ru-RU" b="1" dirty="0">
                <a:solidFill>
                  <a:srgbClr val="002060"/>
                </a:solidFill>
                <a:latin typeface="Times New Roman" panose="02020603050405020304" pitchFamily="18" charset="0"/>
                <a:cs typeface="Times New Roman" panose="02020603050405020304" pitchFamily="18" charset="0"/>
              </a:rPr>
              <a:t>65.263</a:t>
            </a:r>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err="1">
                <a:solidFill>
                  <a:srgbClr val="002060"/>
                </a:solidFill>
                <a:latin typeface="Times New Roman" panose="02020603050405020304" pitchFamily="18" charset="0"/>
                <a:cs typeface="Times New Roman" panose="02020603050405020304" pitchFamily="18" charset="0"/>
              </a:rPr>
              <a:t>Стребулаев</a:t>
            </a:r>
            <a:r>
              <a:rPr lang="ru-RU" dirty="0">
                <a:solidFill>
                  <a:srgbClr val="002060"/>
                </a:solidFill>
                <a:latin typeface="Times New Roman" panose="02020603050405020304" pitchFamily="18" charset="0"/>
                <a:cs typeface="Times New Roman" panose="02020603050405020304" pitchFamily="18" charset="0"/>
              </a:rPr>
              <a:t>, И. Венчурное мышление. 9 принципов роста бизнеса в любых условиях / И. </a:t>
            </a:r>
            <a:r>
              <a:rPr lang="ru-RU" dirty="0" err="1">
                <a:solidFill>
                  <a:srgbClr val="002060"/>
                </a:solidFill>
                <a:latin typeface="Times New Roman" panose="02020603050405020304" pitchFamily="18" charset="0"/>
                <a:cs typeface="Times New Roman" panose="02020603050405020304" pitchFamily="18" charset="0"/>
              </a:rPr>
              <a:t>Стребулаев</a:t>
            </a:r>
            <a:r>
              <a:rPr lang="ru-RU" dirty="0">
                <a:solidFill>
                  <a:srgbClr val="002060"/>
                </a:solidFill>
                <a:latin typeface="Times New Roman" panose="02020603050405020304" pitchFamily="18" charset="0"/>
                <a:cs typeface="Times New Roman" panose="02020603050405020304" pitchFamily="18" charset="0"/>
              </a:rPr>
              <a:t>, А. </a:t>
            </a:r>
            <a:r>
              <a:rPr lang="ru-RU" dirty="0" err="1">
                <a:solidFill>
                  <a:srgbClr val="002060"/>
                </a:solidFill>
                <a:latin typeface="Times New Roman" panose="02020603050405020304" pitchFamily="18" charset="0"/>
                <a:cs typeface="Times New Roman" panose="02020603050405020304" pitchFamily="18" charset="0"/>
              </a:rPr>
              <a:t>Данг</a:t>
            </a:r>
            <a:r>
              <a:rPr lang="ru-RU" dirty="0">
                <a:solidFill>
                  <a:srgbClr val="002060"/>
                </a:solidFill>
                <a:latin typeface="Times New Roman" panose="02020603050405020304" pitchFamily="18" charset="0"/>
                <a:cs typeface="Times New Roman" panose="02020603050405020304" pitchFamily="18" charset="0"/>
              </a:rPr>
              <a:t> ; пер.: М. Головкина, А. </a:t>
            </a:r>
            <a:r>
              <a:rPr lang="ru-RU" dirty="0" err="1">
                <a:solidFill>
                  <a:srgbClr val="002060"/>
                </a:solidFill>
                <a:latin typeface="Times New Roman" panose="02020603050405020304" pitchFamily="18" charset="0"/>
                <a:cs typeface="Times New Roman" panose="02020603050405020304" pitchFamily="18" charset="0"/>
              </a:rPr>
              <a:t>Карпрва</a:t>
            </a:r>
            <a:r>
              <a:rPr lang="ru-RU" dirty="0">
                <a:solidFill>
                  <a:srgbClr val="002060"/>
                </a:solidFill>
                <a:latin typeface="Times New Roman" panose="02020603050405020304" pitchFamily="18" charset="0"/>
                <a:cs typeface="Times New Roman" panose="02020603050405020304" pitchFamily="18" charset="0"/>
              </a:rPr>
              <a:t> ; науч. ред. В. </a:t>
            </a:r>
            <a:r>
              <a:rPr lang="ru-RU" dirty="0" err="1">
                <a:solidFill>
                  <a:srgbClr val="002060"/>
                </a:solidFill>
                <a:latin typeface="Times New Roman" panose="02020603050405020304" pitchFamily="18" charset="0"/>
                <a:cs typeface="Times New Roman" panose="02020603050405020304" pitchFamily="18" charset="0"/>
              </a:rPr>
              <a:t>Верхошинский</a:t>
            </a:r>
            <a:r>
              <a:rPr lang="ru-RU" dirty="0">
                <a:solidFill>
                  <a:srgbClr val="002060"/>
                </a:solidFill>
                <a:latin typeface="Times New Roman" panose="02020603050405020304" pitchFamily="18" charset="0"/>
                <a:cs typeface="Times New Roman" panose="02020603050405020304" pitchFamily="18" charset="0"/>
              </a:rPr>
              <a:t>. — 2-е изд. — Москва : МИФ, 2025. — 364, [4] с. — (Венчурное мышление). — Примечания.: с. 324—364. — ISBN 978-5-00250-429-9.</a:t>
            </a:r>
          </a:p>
          <a:p>
            <a:pPr algn="just"/>
            <a:endParaRPr lang="ru-RU" b="1" dirty="0">
              <a:solidFill>
                <a:srgbClr val="002060"/>
              </a:solidFill>
              <a:latin typeface="Times New Roman" panose="02020603050405020304" pitchFamily="18" charset="0"/>
              <a:cs typeface="Times New Roman" panose="02020603050405020304" pitchFamily="18" charset="0"/>
            </a:endParaRPr>
          </a:p>
          <a:p>
            <a:pPr algn="just"/>
            <a:r>
              <a:rPr lang="ru-RU" b="1" dirty="0">
                <a:solidFill>
                  <a:srgbClr val="002060"/>
                </a:solidFill>
                <a:latin typeface="Times New Roman" panose="02020603050405020304" pitchFamily="18" charset="0"/>
                <a:cs typeface="Times New Roman" panose="02020603050405020304" pitchFamily="18" charset="0"/>
              </a:rPr>
              <a:t>Экземпляры: всего 1 : ЧЗ (1).</a:t>
            </a:r>
            <a:endParaRPr lang="ru-RU" dirty="0">
              <a:solidFill>
                <a:srgbClr val="002060"/>
              </a:solidFill>
              <a:latin typeface="Times New Roman" panose="02020603050405020304" pitchFamily="18" charset="0"/>
              <a:cs typeface="Times New Roman" panose="02020603050405020304" pitchFamily="18" charset="0"/>
            </a:endParaRPr>
          </a:p>
          <a:p>
            <a:pPr algn="just"/>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	</a:t>
            </a:r>
            <a:r>
              <a:rPr lang="ru-RU" sz="1600" dirty="0">
                <a:solidFill>
                  <a:srgbClr val="002060"/>
                </a:solidFill>
                <a:latin typeface="Times New Roman" panose="02020603050405020304" pitchFamily="18" charset="0"/>
                <a:cs typeface="Times New Roman" panose="02020603050405020304" pitchFamily="18" charset="0"/>
              </a:rPr>
              <a:t>На основе многолетнего профессионального опыта и результатов масштабного исследования Илья </a:t>
            </a:r>
            <a:r>
              <a:rPr lang="ru-RU" sz="1600" dirty="0" err="1">
                <a:solidFill>
                  <a:srgbClr val="002060"/>
                </a:solidFill>
                <a:latin typeface="Times New Roman" panose="02020603050405020304" pitchFamily="18" charset="0"/>
                <a:cs typeface="Times New Roman" panose="02020603050405020304" pitchFamily="18" charset="0"/>
              </a:rPr>
              <a:t>Стребулаев</a:t>
            </a:r>
            <a:r>
              <a:rPr lang="ru-RU" sz="1600" dirty="0">
                <a:solidFill>
                  <a:srgbClr val="002060"/>
                </a:solidFill>
                <a:latin typeface="Times New Roman" panose="02020603050405020304" pitchFamily="18" charset="0"/>
                <a:cs typeface="Times New Roman" panose="02020603050405020304" pitchFamily="18" charset="0"/>
              </a:rPr>
              <a:t>, профессор Высшей школы бизнеса Стэнфордского университета, и Алекс </a:t>
            </a:r>
            <a:r>
              <a:rPr lang="ru-RU" sz="1600" dirty="0" err="1">
                <a:solidFill>
                  <a:srgbClr val="002060"/>
                </a:solidFill>
                <a:latin typeface="Times New Roman" panose="02020603050405020304" pitchFamily="18" charset="0"/>
                <a:cs typeface="Times New Roman" panose="02020603050405020304" pitchFamily="18" charset="0"/>
              </a:rPr>
              <a:t>Данг</a:t>
            </a:r>
            <a:r>
              <a:rPr lang="ru-RU" sz="1600" dirty="0">
                <a:solidFill>
                  <a:srgbClr val="002060"/>
                </a:solidFill>
                <a:latin typeface="Times New Roman" panose="02020603050405020304" pitchFamily="18" charset="0"/>
                <a:cs typeface="Times New Roman" panose="02020603050405020304" pitchFamily="18" charset="0"/>
              </a:rPr>
              <a:t>, руководитель в сфере технологий с опытом работы в таких компаниях, как McKinsey, EY и Amazon, сформулировали девять принципов венчурных инвесторов. Эти принципы помогут принимать более эффективные управленческие решения, трансформировать бизнес и достигать выдающихся результатов независимо от отрасли.</a:t>
            </a:r>
          </a:p>
        </p:txBody>
      </p:sp>
      <p:pic>
        <p:nvPicPr>
          <p:cNvPr id="3" name="Рисунок 2">
            <a:extLst>
              <a:ext uri="{FF2B5EF4-FFF2-40B4-BE49-F238E27FC236}">
                <a16:creationId xmlns:a16="http://schemas.microsoft.com/office/drawing/2014/main" id="{51183067-C37E-2559-E4F2-2992D9316571}"/>
              </a:ext>
            </a:extLst>
          </p:cNvPr>
          <p:cNvPicPr>
            <a:picLocks noChangeAspect="1"/>
          </p:cNvPicPr>
          <p:nvPr/>
        </p:nvPicPr>
        <p:blipFill>
          <a:blip r:embed="rId2"/>
          <a:stretch>
            <a:fillRect/>
          </a:stretch>
        </p:blipFill>
        <p:spPr>
          <a:xfrm>
            <a:off x="155028" y="244367"/>
            <a:ext cx="3322751" cy="5171088"/>
          </a:xfrm>
          <a:prstGeom prst="rect">
            <a:avLst/>
          </a:prstGeom>
        </p:spPr>
      </p:pic>
    </p:spTree>
    <p:extLst>
      <p:ext uri="{BB962C8B-B14F-4D97-AF65-F5344CB8AC3E}">
        <p14:creationId xmlns:p14="http://schemas.microsoft.com/office/powerpoint/2010/main" val="710919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96C5C-86CF-2F9A-8952-2437D15D089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1EB6199-E46D-0DCC-F0C3-A5059FABDE58}"/>
              </a:ext>
            </a:extLst>
          </p:cNvPr>
          <p:cNvSpPr txBox="1"/>
          <p:nvPr/>
        </p:nvSpPr>
        <p:spPr>
          <a:xfrm>
            <a:off x="3460531" y="124690"/>
            <a:ext cx="8576441" cy="3816429"/>
          </a:xfrm>
          <a:prstGeom prst="rect">
            <a:avLst/>
          </a:prstGeom>
          <a:noFill/>
        </p:spPr>
        <p:txBody>
          <a:bodyPr wrap="square">
            <a:spAutoFit/>
          </a:bodyPr>
          <a:lstStyle/>
          <a:p>
            <a:pPr algn="just"/>
            <a:r>
              <a:rPr lang="ru-RU" b="1" dirty="0">
                <a:solidFill>
                  <a:srgbClr val="002060"/>
                </a:solidFill>
                <a:latin typeface="Times New Roman" panose="02020603050405020304" pitchFamily="18" charset="0"/>
                <a:cs typeface="Times New Roman" panose="02020603050405020304" pitchFamily="18" charset="0"/>
              </a:rPr>
              <a:t>67.408.1(2Р)11</a:t>
            </a:r>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Тимошенко, Ю. А. Квалификация преступлений, совершаемых медицинскими работниками : учебное пособие / Ю. А. Тимошенко ; Университет прокуратуры Российской Федерации. — Москва : УП РФ, 2024. — 87, [1] с. — </a:t>
            </a:r>
            <a:r>
              <a:rPr lang="ru-RU" dirty="0" err="1">
                <a:solidFill>
                  <a:srgbClr val="002060"/>
                </a:solidFill>
                <a:latin typeface="Times New Roman" panose="02020603050405020304" pitchFamily="18" charset="0"/>
                <a:cs typeface="Times New Roman" panose="02020603050405020304" pitchFamily="18" charset="0"/>
              </a:rPr>
              <a:t>Библиогр</a:t>
            </a:r>
            <a:r>
              <a:rPr lang="ru-RU" dirty="0">
                <a:solidFill>
                  <a:srgbClr val="002060"/>
                </a:solidFill>
                <a:latin typeface="Times New Roman" panose="02020603050405020304" pitchFamily="18" charset="0"/>
                <a:cs typeface="Times New Roman" panose="02020603050405020304" pitchFamily="18" charset="0"/>
              </a:rPr>
              <a:t>.: с. 85—86. — ISBN 978-5-94952-084-0.</a:t>
            </a:r>
          </a:p>
          <a:p>
            <a:pPr algn="just"/>
            <a:endParaRPr lang="ru-RU" b="1" dirty="0">
              <a:solidFill>
                <a:srgbClr val="002060"/>
              </a:solidFill>
              <a:latin typeface="Times New Roman" panose="02020603050405020304" pitchFamily="18" charset="0"/>
              <a:cs typeface="Times New Roman" panose="02020603050405020304" pitchFamily="18" charset="0"/>
            </a:endParaRPr>
          </a:p>
          <a:p>
            <a:pPr algn="just"/>
            <a:r>
              <a:rPr lang="ru-RU" b="1" dirty="0">
                <a:solidFill>
                  <a:srgbClr val="002060"/>
                </a:solidFill>
                <a:latin typeface="Times New Roman" panose="02020603050405020304" pitchFamily="18" charset="0"/>
                <a:cs typeface="Times New Roman" panose="02020603050405020304" pitchFamily="18" charset="0"/>
              </a:rPr>
              <a:t>Экземпляры: всего 2 : ЧЗ (1), АБ (1).</a:t>
            </a:r>
            <a:endParaRPr lang="ru-RU" dirty="0">
              <a:solidFill>
                <a:srgbClr val="002060"/>
              </a:solidFill>
              <a:latin typeface="Times New Roman" panose="02020603050405020304" pitchFamily="18" charset="0"/>
              <a:cs typeface="Times New Roman" panose="02020603050405020304" pitchFamily="18" charset="0"/>
            </a:endParaRPr>
          </a:p>
          <a:p>
            <a:pPr algn="just"/>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	</a:t>
            </a:r>
            <a:r>
              <a:rPr lang="ru-RU" sz="1600" dirty="0">
                <a:solidFill>
                  <a:srgbClr val="002060"/>
                </a:solidFill>
                <a:latin typeface="Times New Roman" panose="02020603050405020304" pitchFamily="18" charset="0"/>
                <a:cs typeface="Times New Roman" panose="02020603050405020304" pitchFamily="18" charset="0"/>
              </a:rPr>
              <a:t>В учебном пособии рассмотрены особенности квалификации преступлений, совершаемых медицинскими работниками, проблемы, возникающие на практике при применении уголовно-правовых норм об ответственности за ненадлежащее оказание медицинских услуг, коррупционные преступления, совершаемые медицинскими работниками, незаконное осуществление медицинской деятельности и иные преступления, предложены пути их решения.</a:t>
            </a:r>
          </a:p>
        </p:txBody>
      </p:sp>
      <p:pic>
        <p:nvPicPr>
          <p:cNvPr id="3" name="Рисунок 2">
            <a:extLst>
              <a:ext uri="{FF2B5EF4-FFF2-40B4-BE49-F238E27FC236}">
                <a16:creationId xmlns:a16="http://schemas.microsoft.com/office/drawing/2014/main" id="{0904568C-EA8D-E64C-B1A4-8619F429B133}"/>
              </a:ext>
            </a:extLst>
          </p:cNvPr>
          <p:cNvPicPr>
            <a:picLocks noChangeAspect="1"/>
          </p:cNvPicPr>
          <p:nvPr/>
        </p:nvPicPr>
        <p:blipFill>
          <a:blip r:embed="rId2"/>
          <a:stretch>
            <a:fillRect/>
          </a:stretch>
        </p:blipFill>
        <p:spPr>
          <a:xfrm>
            <a:off x="155028" y="197068"/>
            <a:ext cx="3187261" cy="4784835"/>
          </a:xfrm>
          <a:prstGeom prst="rect">
            <a:avLst/>
          </a:prstGeom>
        </p:spPr>
      </p:pic>
    </p:spTree>
    <p:extLst>
      <p:ext uri="{BB962C8B-B14F-4D97-AF65-F5344CB8AC3E}">
        <p14:creationId xmlns:p14="http://schemas.microsoft.com/office/powerpoint/2010/main" val="2576045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8378F6-8F88-3491-F382-187EA33A98EF}"/>
              </a:ext>
            </a:extLst>
          </p:cNvPr>
          <p:cNvSpPr txBox="1"/>
          <p:nvPr/>
        </p:nvSpPr>
        <p:spPr>
          <a:xfrm>
            <a:off x="3832168" y="124691"/>
            <a:ext cx="7966968" cy="5570756"/>
          </a:xfrm>
          <a:prstGeom prst="rect">
            <a:avLst/>
          </a:prstGeom>
          <a:noFill/>
        </p:spPr>
        <p:txBody>
          <a:bodyPr wrap="square">
            <a:spAutoFit/>
          </a:bodyPr>
          <a:lstStyle/>
          <a:p>
            <a:pPr algn="just"/>
            <a:r>
              <a:rPr lang="ru-RU" b="1" dirty="0">
                <a:solidFill>
                  <a:srgbClr val="002060"/>
                </a:solidFill>
                <a:latin typeface="Times New Roman" panose="02020603050405020304" pitchFamily="18" charset="0"/>
                <a:cs typeface="Times New Roman" panose="02020603050405020304" pitchFamily="18" charset="0"/>
              </a:rPr>
              <a:t>67.411(2Р)12я43</a:t>
            </a:r>
            <a:r>
              <a:rPr lang="ru-RU" dirty="0">
                <a:solidFill>
                  <a:srgbClr val="002060"/>
                </a:solidFill>
                <a:latin typeface="Times New Roman" panose="02020603050405020304" pitchFamily="18" charset="0"/>
                <a:cs typeface="Times New Roman" panose="02020603050405020304" pitchFamily="18" charset="0"/>
              </a:rPr>
              <a:t>1</a:t>
            </a:r>
          </a:p>
          <a:p>
            <a:pPr algn="just"/>
            <a:r>
              <a:rPr lang="ru-RU" dirty="0">
                <a:solidFill>
                  <a:srgbClr val="002060"/>
                </a:solidFill>
                <a:latin typeface="Times New Roman" panose="02020603050405020304" pitchFamily="18" charset="0"/>
                <a:cs typeface="Times New Roman" panose="02020603050405020304" pitchFamily="18" charset="0"/>
              </a:rPr>
              <a:t>Актуальные проблемы прокурорской деятельности : сборник статей межвузовской научно-практической конференции, Москва, 26 ноября 2024 г. / Университет прокуратуры Российской Федерации ; под общ. ред. Е. Л. Максимова. - Москва : УП РФ, 2025. — 157, [1] с. — ISBN 978-5-94952-111-3.</a:t>
            </a:r>
          </a:p>
          <a:p>
            <a:pPr algn="just"/>
            <a:endParaRPr lang="ru-RU" b="1" dirty="0">
              <a:solidFill>
                <a:srgbClr val="002060"/>
              </a:solidFill>
              <a:latin typeface="Times New Roman" panose="02020603050405020304" pitchFamily="18" charset="0"/>
              <a:cs typeface="Times New Roman" panose="02020603050405020304" pitchFamily="18" charset="0"/>
            </a:endParaRPr>
          </a:p>
          <a:p>
            <a:pPr algn="just"/>
            <a:r>
              <a:rPr lang="ru-RU" b="1" dirty="0">
                <a:solidFill>
                  <a:srgbClr val="002060"/>
                </a:solidFill>
                <a:latin typeface="Times New Roman" panose="02020603050405020304" pitchFamily="18" charset="0"/>
                <a:cs typeface="Times New Roman" panose="02020603050405020304" pitchFamily="18" charset="0"/>
              </a:rPr>
              <a:t>Экземпляры: всего 1 : ЧЗ (1).</a:t>
            </a:r>
            <a:endParaRPr lang="ru-RU" dirty="0">
              <a:solidFill>
                <a:srgbClr val="002060"/>
              </a:solidFill>
              <a:latin typeface="Times New Roman" panose="02020603050405020304" pitchFamily="18" charset="0"/>
              <a:cs typeface="Times New Roman" panose="02020603050405020304" pitchFamily="18" charset="0"/>
            </a:endParaRPr>
          </a:p>
          <a:p>
            <a:pPr algn="just"/>
            <a:r>
              <a:rPr lang="ru-RU" sz="1600" dirty="0">
                <a:solidFill>
                  <a:srgbClr val="002060"/>
                </a:solidFill>
                <a:latin typeface="Times New Roman" panose="02020603050405020304" pitchFamily="18" charset="0"/>
                <a:cs typeface="Times New Roman" panose="02020603050405020304" pitchFamily="18" charset="0"/>
              </a:rPr>
              <a:t>	</a:t>
            </a:r>
          </a:p>
          <a:p>
            <a:pPr algn="just"/>
            <a:r>
              <a:rPr lang="ru-RU" sz="1600" dirty="0">
                <a:solidFill>
                  <a:srgbClr val="002060"/>
                </a:solidFill>
                <a:latin typeface="Times New Roman" panose="02020603050405020304" pitchFamily="18" charset="0"/>
                <a:cs typeface="Times New Roman" panose="02020603050405020304" pitchFamily="18" charset="0"/>
              </a:rPr>
              <a:t>	Сборник сформирован по материалам участников межвузовской научно-практической конференции «Актуальные проблемы прокурорской деятельности», проведенной на факультете магистерской подготовки Университета прокуратуры Российской Федерации 26 ноября 2024 г. На конференции были рассмотрены актуальные вопросы деятельности прокуратуры при осуществлении надзора за соблюдением Конституции Российской Федерации и исполнением законов, надзора за соблюдением прав и свобод человека и гражданина, надзора за исполнением законов в уголовно-правовой сфере, уголовного преследования и реализации иных функций, а также современные подходы к организации деятельности органов прокуратуры, в том числе перспективные направления использования искусственного интеллекта, автоматизация деятельности органов прокуратуры.</a:t>
            </a:r>
          </a:p>
          <a:p>
            <a:pPr algn="just"/>
            <a:endParaRPr lang="ru-RU" sz="2000" dirty="0">
              <a:solidFill>
                <a:srgbClr val="002060"/>
              </a:solidFill>
            </a:endParaRPr>
          </a:p>
        </p:txBody>
      </p:sp>
      <p:pic>
        <p:nvPicPr>
          <p:cNvPr id="4" name="Рисунок 3">
            <a:extLst>
              <a:ext uri="{FF2B5EF4-FFF2-40B4-BE49-F238E27FC236}">
                <a16:creationId xmlns:a16="http://schemas.microsoft.com/office/drawing/2014/main" id="{FCA1CDD0-15D5-1719-4FE8-4EBE04B15F12}"/>
              </a:ext>
            </a:extLst>
          </p:cNvPr>
          <p:cNvPicPr>
            <a:picLocks noChangeAspect="1"/>
          </p:cNvPicPr>
          <p:nvPr/>
        </p:nvPicPr>
        <p:blipFill>
          <a:blip r:embed="rId2"/>
          <a:stretch>
            <a:fillRect/>
          </a:stretch>
        </p:blipFill>
        <p:spPr>
          <a:xfrm>
            <a:off x="165537" y="187753"/>
            <a:ext cx="3549774" cy="4983336"/>
          </a:xfrm>
          <a:prstGeom prst="rect">
            <a:avLst/>
          </a:prstGeom>
        </p:spPr>
      </p:pic>
    </p:spTree>
    <p:extLst>
      <p:ext uri="{BB962C8B-B14F-4D97-AF65-F5344CB8AC3E}">
        <p14:creationId xmlns:p14="http://schemas.microsoft.com/office/powerpoint/2010/main" val="1725561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80E5B-4C75-702D-6B31-EA1D7CD5489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BAC3A78-BA26-3073-47F7-47E6CC6BB93A}"/>
              </a:ext>
            </a:extLst>
          </p:cNvPr>
          <p:cNvSpPr txBox="1"/>
          <p:nvPr/>
        </p:nvSpPr>
        <p:spPr>
          <a:xfrm>
            <a:off x="3857107" y="124691"/>
            <a:ext cx="7966968" cy="3877985"/>
          </a:xfrm>
          <a:prstGeom prst="rect">
            <a:avLst/>
          </a:prstGeom>
          <a:noFill/>
        </p:spPr>
        <p:txBody>
          <a:bodyPr wrap="square">
            <a:spAutoFit/>
          </a:bodyPr>
          <a:lstStyle/>
          <a:p>
            <a:pPr algn="just"/>
            <a:r>
              <a:rPr lang="ru-RU" b="1" dirty="0">
                <a:solidFill>
                  <a:srgbClr val="002060"/>
                </a:solidFill>
                <a:latin typeface="Times New Roman" panose="02020603050405020304" pitchFamily="18" charset="0"/>
                <a:cs typeface="Times New Roman" panose="02020603050405020304" pitchFamily="18" charset="0"/>
              </a:rPr>
              <a:t>81.2Англ</a:t>
            </a:r>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Амосова, Т. В. Legal </a:t>
            </a:r>
            <a:r>
              <a:rPr lang="ru-RU" dirty="0" err="1">
                <a:solidFill>
                  <a:srgbClr val="002060"/>
                </a:solidFill>
                <a:latin typeface="Times New Roman" panose="02020603050405020304" pitchFamily="18" charset="0"/>
                <a:cs typeface="Times New Roman" panose="02020603050405020304" pitchFamily="18" charset="0"/>
              </a:rPr>
              <a:t>Endlish</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for</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Prosecutors</a:t>
            </a:r>
            <a:r>
              <a:rPr lang="ru-RU" dirty="0">
                <a:solidFill>
                  <a:srgbClr val="002060"/>
                </a:solidFill>
                <a:latin typeface="Times New Roman" panose="02020603050405020304" pitchFamily="18" charset="0"/>
                <a:cs typeface="Times New Roman" panose="02020603050405020304" pitchFamily="18" charset="0"/>
              </a:rPr>
              <a:t> Program : учебное пособие / Т. В. Амосова ; Иркутский юридический институт (филиал) Университета прокуратуры Российской Федерации.  Иркутск : ИЮИ (ф) УП РФ, 2025. — 89, [1] с. — </a:t>
            </a:r>
            <a:r>
              <a:rPr lang="ru-RU" dirty="0" err="1">
                <a:solidFill>
                  <a:srgbClr val="002060"/>
                </a:solidFill>
                <a:latin typeface="Times New Roman" panose="02020603050405020304" pitchFamily="18" charset="0"/>
                <a:cs typeface="Times New Roman" panose="02020603050405020304" pitchFamily="18" charset="0"/>
              </a:rPr>
              <a:t>Библиогр</a:t>
            </a:r>
            <a:r>
              <a:rPr lang="ru-RU" dirty="0">
                <a:solidFill>
                  <a:srgbClr val="002060"/>
                </a:solidFill>
                <a:latin typeface="Times New Roman" panose="02020603050405020304" pitchFamily="18" charset="0"/>
                <a:cs typeface="Times New Roman" panose="02020603050405020304" pitchFamily="18" charset="0"/>
              </a:rPr>
              <a:t>.: с. 89. — ISBN 978-5-6054153-3-6.</a:t>
            </a:r>
          </a:p>
          <a:p>
            <a:pPr algn="just"/>
            <a:endParaRPr lang="ru-RU" b="1" dirty="0">
              <a:solidFill>
                <a:srgbClr val="002060"/>
              </a:solidFill>
              <a:latin typeface="Times New Roman" panose="02020603050405020304" pitchFamily="18" charset="0"/>
              <a:cs typeface="Times New Roman" panose="02020603050405020304" pitchFamily="18" charset="0"/>
            </a:endParaRPr>
          </a:p>
          <a:p>
            <a:pPr algn="just"/>
            <a:r>
              <a:rPr lang="ru-RU" b="1" dirty="0">
                <a:solidFill>
                  <a:srgbClr val="002060"/>
                </a:solidFill>
                <a:latin typeface="Times New Roman" panose="02020603050405020304" pitchFamily="18" charset="0"/>
                <a:cs typeface="Times New Roman" panose="02020603050405020304" pitchFamily="18" charset="0"/>
              </a:rPr>
              <a:t>Экземпляры: всего 3 : ЧЗ (1), АБ (2).</a:t>
            </a:r>
            <a:endParaRPr lang="ru-RU" dirty="0">
              <a:solidFill>
                <a:srgbClr val="002060"/>
              </a:solidFill>
              <a:latin typeface="Times New Roman" panose="02020603050405020304" pitchFamily="18" charset="0"/>
              <a:cs typeface="Times New Roman" panose="02020603050405020304" pitchFamily="18" charset="0"/>
            </a:endParaRPr>
          </a:p>
          <a:p>
            <a:pPr algn="just"/>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	</a:t>
            </a:r>
            <a:r>
              <a:rPr lang="ru-RU" sz="1600" dirty="0">
                <a:solidFill>
                  <a:srgbClr val="002060"/>
                </a:solidFill>
                <a:latin typeface="Times New Roman" panose="02020603050405020304" pitchFamily="18" charset="0"/>
                <a:cs typeface="Times New Roman" panose="02020603050405020304" pitchFamily="18" charset="0"/>
              </a:rPr>
              <a:t>Предлагаемое издание содержательно подготовлено в рамках специализации «Прокурорская деятельность». Цель данного пособия – обеспечить формирование способности и готовности к активному использованию профессионально ориентированного английского языка для решения задач межкультурного общения в рамках академического и профессионального взаимодействия.</a:t>
            </a:r>
          </a:p>
          <a:p>
            <a:pPr algn="just"/>
            <a:endParaRPr lang="ru-RU" sz="2000" dirty="0">
              <a:solidFill>
                <a:srgbClr val="002060"/>
              </a:solidFill>
            </a:endParaRPr>
          </a:p>
        </p:txBody>
      </p:sp>
      <p:pic>
        <p:nvPicPr>
          <p:cNvPr id="4" name="Рисунок 3">
            <a:extLst>
              <a:ext uri="{FF2B5EF4-FFF2-40B4-BE49-F238E27FC236}">
                <a16:creationId xmlns:a16="http://schemas.microsoft.com/office/drawing/2014/main" id="{4639FD2D-E54C-FE38-89A1-D2F3910814FE}"/>
              </a:ext>
            </a:extLst>
          </p:cNvPr>
          <p:cNvPicPr>
            <a:picLocks noChangeAspect="1"/>
          </p:cNvPicPr>
          <p:nvPr/>
        </p:nvPicPr>
        <p:blipFill>
          <a:blip r:embed="rId2"/>
          <a:stretch>
            <a:fillRect/>
          </a:stretch>
        </p:blipFill>
        <p:spPr>
          <a:xfrm>
            <a:off x="173422" y="189187"/>
            <a:ext cx="3587290" cy="5029200"/>
          </a:xfrm>
          <a:prstGeom prst="rect">
            <a:avLst/>
          </a:prstGeom>
        </p:spPr>
      </p:pic>
    </p:spTree>
    <p:extLst>
      <p:ext uri="{BB962C8B-B14F-4D97-AF65-F5344CB8AC3E}">
        <p14:creationId xmlns:p14="http://schemas.microsoft.com/office/powerpoint/2010/main" val="1151114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492C7-E1F5-58FF-57EC-89E411038D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02BCD74-FDE5-D13F-6E3B-707FB1CB00D2}"/>
              </a:ext>
            </a:extLst>
          </p:cNvPr>
          <p:cNvSpPr txBox="1"/>
          <p:nvPr/>
        </p:nvSpPr>
        <p:spPr>
          <a:xfrm>
            <a:off x="3832168" y="124691"/>
            <a:ext cx="7966968" cy="4278094"/>
          </a:xfrm>
          <a:prstGeom prst="rect">
            <a:avLst/>
          </a:prstGeom>
          <a:noFill/>
        </p:spPr>
        <p:txBody>
          <a:bodyPr wrap="square">
            <a:spAutoFit/>
          </a:bodyPr>
          <a:lstStyle/>
          <a:p>
            <a:pPr algn="just"/>
            <a:r>
              <a:rPr lang="ru-RU" b="1" dirty="0">
                <a:solidFill>
                  <a:srgbClr val="002060"/>
                </a:solidFill>
                <a:latin typeface="Times New Roman" panose="02020603050405020304" pitchFamily="18" charset="0"/>
                <a:cs typeface="Times New Roman" panose="02020603050405020304" pitchFamily="18" charset="0"/>
              </a:rPr>
              <a:t>67.408.1(2Р)03</a:t>
            </a:r>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Зарубин, А. В. Обстоятельства, отягчающие наказание, в уголовном праве России : учебное пособие / А. В. Зарубин ; Санкт-Петербургский юридический институт (филиал) Университета прокуратуры Российской Федерации. — Санкт-Петербург : </a:t>
            </a:r>
            <a:r>
              <a:rPr lang="ru-RU" dirty="0" err="1">
                <a:solidFill>
                  <a:srgbClr val="002060"/>
                </a:solidFill>
                <a:latin typeface="Times New Roman" panose="02020603050405020304" pitchFamily="18" charset="0"/>
                <a:cs typeface="Times New Roman" panose="02020603050405020304" pitchFamily="18" charset="0"/>
              </a:rPr>
              <a:t>СПбЮИ</a:t>
            </a:r>
            <a:r>
              <a:rPr lang="ru-RU" dirty="0">
                <a:solidFill>
                  <a:srgbClr val="002060"/>
                </a:solidFill>
                <a:latin typeface="Times New Roman" panose="02020603050405020304" pitchFamily="18" charset="0"/>
                <a:cs typeface="Times New Roman" panose="02020603050405020304" pitchFamily="18" charset="0"/>
              </a:rPr>
              <a:t> (ф) УП РФ, 2025. — 110, [2] с. — </a:t>
            </a:r>
            <a:r>
              <a:rPr lang="ru-RU" dirty="0" err="1">
                <a:solidFill>
                  <a:srgbClr val="002060"/>
                </a:solidFill>
                <a:latin typeface="Times New Roman" panose="02020603050405020304" pitchFamily="18" charset="0"/>
                <a:cs typeface="Times New Roman" panose="02020603050405020304" pitchFamily="18" charset="0"/>
              </a:rPr>
              <a:t>Библиогр</a:t>
            </a:r>
            <a:r>
              <a:rPr lang="ru-RU" dirty="0">
                <a:solidFill>
                  <a:srgbClr val="002060"/>
                </a:solidFill>
                <a:latin typeface="Times New Roman" panose="02020603050405020304" pitchFamily="18" charset="0"/>
                <a:cs typeface="Times New Roman" panose="02020603050405020304" pitchFamily="18" charset="0"/>
              </a:rPr>
              <a:t>.: с. 110—111.</a:t>
            </a:r>
          </a:p>
          <a:p>
            <a:pPr algn="just"/>
            <a:endParaRPr lang="ru-RU" b="1" dirty="0">
              <a:solidFill>
                <a:srgbClr val="002060"/>
              </a:solidFill>
              <a:latin typeface="Times New Roman" panose="02020603050405020304" pitchFamily="18" charset="0"/>
              <a:cs typeface="Times New Roman" panose="02020603050405020304" pitchFamily="18" charset="0"/>
            </a:endParaRPr>
          </a:p>
          <a:p>
            <a:pPr algn="just"/>
            <a:r>
              <a:rPr lang="ru-RU" b="1" dirty="0">
                <a:solidFill>
                  <a:srgbClr val="002060"/>
                </a:solidFill>
                <a:latin typeface="Times New Roman" panose="02020603050405020304" pitchFamily="18" charset="0"/>
                <a:cs typeface="Times New Roman" panose="02020603050405020304" pitchFamily="18" charset="0"/>
              </a:rPr>
              <a:t>Экземпляры: всего: 50 : ЧЗ(1), ОБЩ(1), АБ(48).</a:t>
            </a:r>
            <a:endParaRPr lang="ru-RU" dirty="0">
              <a:solidFill>
                <a:srgbClr val="002060"/>
              </a:solidFill>
              <a:latin typeface="Times New Roman" panose="02020603050405020304" pitchFamily="18" charset="0"/>
              <a:cs typeface="Times New Roman" panose="02020603050405020304" pitchFamily="18" charset="0"/>
            </a:endParaRPr>
          </a:p>
          <a:p>
            <a:pPr algn="just"/>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	</a:t>
            </a:r>
            <a:r>
              <a:rPr lang="ru-RU" sz="1600" dirty="0">
                <a:solidFill>
                  <a:srgbClr val="002060"/>
                </a:solidFill>
                <a:latin typeface="Times New Roman" panose="02020603050405020304" pitchFamily="18" charset="0"/>
                <a:cs typeface="Times New Roman" panose="02020603050405020304" pitchFamily="18" charset="0"/>
              </a:rPr>
              <a:t>В учебном пособии посредством анализа нормативных правовых актов и практики Верховного </a:t>
            </a:r>
            <a:r>
              <a:rPr lang="ru-RU" sz="1600" dirty="0" err="1">
                <a:solidFill>
                  <a:srgbClr val="002060"/>
                </a:solidFill>
                <a:latin typeface="Times New Roman" panose="02020603050405020304" pitchFamily="18" charset="0"/>
                <a:cs typeface="Times New Roman" panose="02020603050405020304" pitchFamily="18" charset="0"/>
              </a:rPr>
              <a:t>Cуда</a:t>
            </a:r>
            <a:r>
              <a:rPr lang="ru-RU" sz="1600" dirty="0">
                <a:solidFill>
                  <a:srgbClr val="002060"/>
                </a:solidFill>
                <a:latin typeface="Times New Roman" panose="02020603050405020304" pitchFamily="18" charset="0"/>
                <a:cs typeface="Times New Roman" panose="02020603050405020304" pitchFamily="18" charset="0"/>
              </a:rPr>
              <a:t> Российской Федерации раскрываются основные вопросы назначения наказания при наличии обстоятельств, отягчающих наказание, обобщена практика назначения наказания и даны рекомендации по вопросам назначения наказания при наличии отягчающих обстоятельств.</a:t>
            </a:r>
          </a:p>
          <a:p>
            <a:pPr algn="just"/>
            <a:endParaRPr lang="ru-RU" sz="2000" dirty="0">
              <a:solidFill>
                <a:srgbClr val="002060"/>
              </a:solidFill>
            </a:endParaRPr>
          </a:p>
        </p:txBody>
      </p:sp>
      <p:pic>
        <p:nvPicPr>
          <p:cNvPr id="3" name="Рисунок 2">
            <a:extLst>
              <a:ext uri="{FF2B5EF4-FFF2-40B4-BE49-F238E27FC236}">
                <a16:creationId xmlns:a16="http://schemas.microsoft.com/office/drawing/2014/main" id="{8D4B108B-E836-2E17-8C3B-9D467889A395}"/>
              </a:ext>
            </a:extLst>
          </p:cNvPr>
          <p:cNvPicPr>
            <a:picLocks noChangeAspect="1"/>
          </p:cNvPicPr>
          <p:nvPr/>
        </p:nvPicPr>
        <p:blipFill>
          <a:blip r:embed="rId2"/>
          <a:stretch>
            <a:fillRect/>
          </a:stretch>
        </p:blipFill>
        <p:spPr>
          <a:xfrm>
            <a:off x="144207" y="181305"/>
            <a:ext cx="3586142" cy="5115910"/>
          </a:xfrm>
          <a:prstGeom prst="rect">
            <a:avLst/>
          </a:prstGeom>
        </p:spPr>
      </p:pic>
    </p:spTree>
    <p:extLst>
      <p:ext uri="{BB962C8B-B14F-4D97-AF65-F5344CB8AC3E}">
        <p14:creationId xmlns:p14="http://schemas.microsoft.com/office/powerpoint/2010/main" val="1002493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8378F6-8F88-3491-F382-187EA33A98EF}"/>
              </a:ext>
            </a:extLst>
          </p:cNvPr>
          <p:cNvSpPr txBox="1"/>
          <p:nvPr/>
        </p:nvSpPr>
        <p:spPr>
          <a:xfrm>
            <a:off x="3732414" y="124691"/>
            <a:ext cx="8079971" cy="4154984"/>
          </a:xfrm>
          <a:prstGeom prst="rect">
            <a:avLst/>
          </a:prstGeom>
          <a:noFill/>
        </p:spPr>
        <p:txBody>
          <a:bodyPr wrap="square">
            <a:spAutoFit/>
          </a:bodyPr>
          <a:lstStyle/>
          <a:p>
            <a:pPr algn="just"/>
            <a:r>
              <a:rPr lang="ru-RU" b="1" dirty="0">
                <a:solidFill>
                  <a:srgbClr val="002060"/>
                </a:solidFill>
                <a:latin typeface="Times New Roman" panose="02020603050405020304" pitchFamily="18" charset="0"/>
                <a:cs typeface="Times New Roman" panose="02020603050405020304" pitchFamily="18" charset="0"/>
              </a:rPr>
              <a:t>91.9:67</a:t>
            </a:r>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Краткий библиографический указатель статей журнала уголовного права и процесса, издаваемого при Русской группе Международного союза криминалистов в Санкт-Петербурге с 1912 по 1913 г. / Университет прокуратуры Российской Федерации ; рук. авт. коллектива Н. В. Субанова ; авт.-сост. Г. Н. Шарова. — Москва : УП РФ, 2025. — 103, [1] с.</a:t>
            </a:r>
          </a:p>
          <a:p>
            <a:pPr algn="just"/>
            <a:endParaRPr lang="ru-RU" b="1" dirty="0">
              <a:solidFill>
                <a:srgbClr val="002060"/>
              </a:solidFill>
              <a:latin typeface="Times New Roman" panose="02020603050405020304" pitchFamily="18" charset="0"/>
              <a:cs typeface="Times New Roman" panose="02020603050405020304" pitchFamily="18" charset="0"/>
            </a:endParaRPr>
          </a:p>
          <a:p>
            <a:pPr algn="just"/>
            <a:r>
              <a:rPr lang="ru-RU" b="1" dirty="0">
                <a:solidFill>
                  <a:srgbClr val="002060"/>
                </a:solidFill>
                <a:latin typeface="Times New Roman" panose="02020603050405020304" pitchFamily="18" charset="0"/>
                <a:cs typeface="Times New Roman" panose="02020603050405020304" pitchFamily="18" charset="0"/>
              </a:rPr>
              <a:t>Экземпляры: всего 1 : ЧЗ (1).</a:t>
            </a:r>
            <a:endParaRPr lang="ru-RU" dirty="0">
              <a:solidFill>
                <a:srgbClr val="002060"/>
              </a:solidFill>
              <a:latin typeface="Times New Roman" panose="02020603050405020304" pitchFamily="18" charset="0"/>
              <a:cs typeface="Times New Roman" panose="02020603050405020304" pitchFamily="18" charset="0"/>
            </a:endParaRPr>
          </a:p>
          <a:p>
            <a:pPr algn="just"/>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	</a:t>
            </a:r>
            <a:r>
              <a:rPr lang="ru-RU" sz="1600" dirty="0">
                <a:solidFill>
                  <a:srgbClr val="002060"/>
                </a:solidFill>
                <a:latin typeface="Times New Roman" panose="02020603050405020304" pitchFamily="18" charset="0"/>
                <a:cs typeface="Times New Roman" panose="02020603050405020304" pitchFamily="18" charset="0"/>
              </a:rPr>
              <a:t>Указатель состоит из четырёх разделов: й. Краткий ретроспективный библиографический указатель статей журнала уголовного права и процесса, издаваемого с 1912 по 1913 гг.; 2. О работе конгрессов (съездов) Международного союза криминалистов; 3. О работе Русской группы Международного союза криминалистов; 4. Список членов русской группы Международного союза криминалистов (на 1 января 1914 г).</a:t>
            </a:r>
          </a:p>
          <a:p>
            <a:pPr algn="just"/>
            <a:endParaRPr lang="ru-RU" sz="2000" dirty="0">
              <a:solidFill>
                <a:srgbClr val="002060"/>
              </a:solidFill>
            </a:endParaRPr>
          </a:p>
        </p:txBody>
      </p:sp>
      <p:pic>
        <p:nvPicPr>
          <p:cNvPr id="3" name="Рисунок 2">
            <a:extLst>
              <a:ext uri="{FF2B5EF4-FFF2-40B4-BE49-F238E27FC236}">
                <a16:creationId xmlns:a16="http://schemas.microsoft.com/office/drawing/2014/main" id="{3C2AD6DF-5C03-A3D8-1EA5-EC58AD2524D6}"/>
              </a:ext>
            </a:extLst>
          </p:cNvPr>
          <p:cNvPicPr>
            <a:picLocks noChangeAspect="1"/>
          </p:cNvPicPr>
          <p:nvPr/>
        </p:nvPicPr>
        <p:blipFill>
          <a:blip r:embed="rId2"/>
          <a:stretch>
            <a:fillRect/>
          </a:stretch>
        </p:blipFill>
        <p:spPr>
          <a:xfrm>
            <a:off x="181304" y="258698"/>
            <a:ext cx="3413234" cy="5198980"/>
          </a:xfrm>
          <a:prstGeom prst="rect">
            <a:avLst/>
          </a:prstGeom>
        </p:spPr>
      </p:pic>
    </p:spTree>
    <p:extLst>
      <p:ext uri="{BB962C8B-B14F-4D97-AF65-F5344CB8AC3E}">
        <p14:creationId xmlns:p14="http://schemas.microsoft.com/office/powerpoint/2010/main" val="1125531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8378F6-8F88-3491-F382-187EA33A98EF}"/>
              </a:ext>
            </a:extLst>
          </p:cNvPr>
          <p:cNvSpPr txBox="1"/>
          <p:nvPr/>
        </p:nvSpPr>
        <p:spPr>
          <a:xfrm>
            <a:off x="3591098" y="124691"/>
            <a:ext cx="8208037" cy="4955203"/>
          </a:xfrm>
          <a:prstGeom prst="rect">
            <a:avLst/>
          </a:prstGeom>
          <a:noFill/>
        </p:spPr>
        <p:txBody>
          <a:bodyPr wrap="square">
            <a:spAutoFit/>
          </a:bodyPr>
          <a:lstStyle/>
          <a:p>
            <a:pPr algn="just"/>
            <a:r>
              <a:rPr lang="ru-RU" b="1" dirty="0">
                <a:solidFill>
                  <a:srgbClr val="002060"/>
                </a:solidFill>
                <a:latin typeface="Times New Roman" panose="02020603050405020304" pitchFamily="18" charset="0"/>
                <a:cs typeface="Times New Roman" panose="02020603050405020304" pitchFamily="18" charset="0"/>
              </a:rPr>
              <a:t>75.723</a:t>
            </a:r>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err="1">
                <a:solidFill>
                  <a:srgbClr val="002060"/>
                </a:solidFill>
                <a:latin typeface="Times New Roman" panose="02020603050405020304" pitchFamily="18" charset="0"/>
                <a:cs typeface="Times New Roman" panose="02020603050405020304" pitchFamily="18" charset="0"/>
              </a:rPr>
              <a:t>Крючин</a:t>
            </a:r>
            <a:r>
              <a:rPr lang="ru-RU" dirty="0">
                <a:solidFill>
                  <a:srgbClr val="002060"/>
                </a:solidFill>
                <a:latin typeface="Times New Roman" panose="02020603050405020304" pitchFamily="18" charset="0"/>
                <a:cs typeface="Times New Roman" panose="02020603050405020304" pitchFamily="18" charset="0"/>
              </a:rPr>
              <a:t>, В. А. Практическая стрельба / В. А. </a:t>
            </a:r>
            <a:r>
              <a:rPr lang="ru-RU" dirty="0" err="1">
                <a:solidFill>
                  <a:srgbClr val="002060"/>
                </a:solidFill>
                <a:latin typeface="Times New Roman" panose="02020603050405020304" pitchFamily="18" charset="0"/>
                <a:cs typeface="Times New Roman" panose="02020603050405020304" pitchFamily="18" charset="0"/>
              </a:rPr>
              <a:t>Крючин</a:t>
            </a:r>
            <a:r>
              <a:rPr lang="ru-RU" dirty="0">
                <a:solidFill>
                  <a:srgbClr val="002060"/>
                </a:solidFill>
                <a:latin typeface="Times New Roman" panose="02020603050405020304" pitchFamily="18" charset="0"/>
                <a:cs typeface="Times New Roman" panose="02020603050405020304" pitchFamily="18" charset="0"/>
              </a:rPr>
              <a:t>. — 2-е изд., доп. — Москва : Аркаим, 2009. — 272, [8] с. : </a:t>
            </a:r>
            <a:r>
              <a:rPr lang="ru-RU" dirty="0" err="1">
                <a:solidFill>
                  <a:srgbClr val="002060"/>
                </a:solidFill>
                <a:latin typeface="Times New Roman" panose="02020603050405020304" pitchFamily="18" charset="0"/>
                <a:cs typeface="Times New Roman" panose="02020603050405020304" pitchFamily="18" charset="0"/>
              </a:rPr>
              <a:t>цв</a:t>
            </a:r>
            <a:r>
              <a:rPr lang="ru-RU" dirty="0">
                <a:solidFill>
                  <a:srgbClr val="002060"/>
                </a:solidFill>
                <a:latin typeface="Times New Roman" panose="02020603050405020304" pitchFamily="18" charset="0"/>
                <a:cs typeface="Times New Roman" panose="02020603050405020304" pitchFamily="18" charset="0"/>
              </a:rPr>
              <a:t>. ил. — ISBN 978-5-8029-2370-2.</a:t>
            </a:r>
          </a:p>
          <a:p>
            <a:pPr algn="just"/>
            <a:endParaRPr lang="ru-RU" b="1" dirty="0">
              <a:solidFill>
                <a:srgbClr val="002060"/>
              </a:solidFill>
              <a:latin typeface="Times New Roman" panose="02020603050405020304" pitchFamily="18" charset="0"/>
              <a:cs typeface="Times New Roman" panose="02020603050405020304" pitchFamily="18" charset="0"/>
            </a:endParaRPr>
          </a:p>
          <a:p>
            <a:pPr algn="just"/>
            <a:r>
              <a:rPr lang="ru-RU" b="1" dirty="0">
                <a:solidFill>
                  <a:srgbClr val="002060"/>
                </a:solidFill>
                <a:latin typeface="Times New Roman" panose="02020603050405020304" pitchFamily="18" charset="0"/>
                <a:cs typeface="Times New Roman" panose="02020603050405020304" pitchFamily="18" charset="0"/>
              </a:rPr>
              <a:t>Экземпляры: всего 1 : ЧЗ (1).</a:t>
            </a:r>
            <a:endParaRPr lang="ru-RU" dirty="0">
              <a:solidFill>
                <a:srgbClr val="002060"/>
              </a:solidFill>
              <a:latin typeface="Times New Roman" panose="02020603050405020304" pitchFamily="18" charset="0"/>
              <a:cs typeface="Times New Roman" panose="02020603050405020304" pitchFamily="18" charset="0"/>
            </a:endParaRPr>
          </a:p>
          <a:p>
            <a:pPr algn="just"/>
            <a:endParaRPr lang="ru-RU" dirty="0">
              <a:solidFill>
                <a:srgbClr val="002060"/>
              </a:solidFill>
              <a:latin typeface="Times New Roman" panose="02020603050405020304" pitchFamily="18" charset="0"/>
              <a:cs typeface="Times New Roman" panose="02020603050405020304" pitchFamily="18" charset="0"/>
            </a:endParaRPr>
          </a:p>
          <a:p>
            <a:pPr algn="just"/>
            <a:r>
              <a:rPr lang="ru-RU" sz="1600" dirty="0">
                <a:solidFill>
                  <a:srgbClr val="002060"/>
                </a:solidFill>
                <a:latin typeface="Times New Roman" panose="02020603050405020304" pitchFamily="18" charset="0"/>
                <a:cs typeface="Times New Roman" panose="02020603050405020304" pitchFamily="18" charset="0"/>
              </a:rPr>
              <a:t>	Это первое в мире масштабное по охвату материала и подробно иллюстрированное издание, раскрывающее секреты искусства владения пистолетом.</a:t>
            </a:r>
          </a:p>
          <a:p>
            <a:pPr algn="just"/>
            <a:r>
              <a:rPr lang="ru-RU" sz="1600" dirty="0">
                <a:solidFill>
                  <a:srgbClr val="002060"/>
                </a:solidFill>
                <a:latin typeface="Times New Roman" panose="02020603050405020304" pitchFamily="18" charset="0"/>
                <a:cs typeface="Times New Roman" panose="02020603050405020304" pitchFamily="18" charset="0"/>
              </a:rPr>
              <a:t>Автор в течение семи лет тренировался у лучших спортсменов по практической стрельбе в разных уголках мира. На базе этих знаний он создал эффективную и универсальную методику обучения квалифицированному и безопасному обращению с любым огнестрельным оружием. Опыт инструкторской деятельности в подразделениях специального назначения позволил мастеру создать ряд уникальных стрелковых упражнений, позволяющих легко осваивать искусство быстрой и точной стрельбы. В книге приведены не только стрелковые упражнения, но и специальные упражнения для внутренней работы над собой. Описаны характерные стрелковые ошибки и методы их устранения. Даны тренировочные упражнения, позволяющие стрелку в короткий срок выработать навыки безопасного обращения с оружием и довести их до полного автоматизма.</a:t>
            </a:r>
          </a:p>
        </p:txBody>
      </p:sp>
      <p:pic>
        <p:nvPicPr>
          <p:cNvPr id="3" name="Рисунок 2">
            <a:extLst>
              <a:ext uri="{FF2B5EF4-FFF2-40B4-BE49-F238E27FC236}">
                <a16:creationId xmlns:a16="http://schemas.microsoft.com/office/drawing/2014/main" id="{0CA32498-D64D-53A3-644B-91405F123EE4}"/>
              </a:ext>
            </a:extLst>
          </p:cNvPr>
          <p:cNvPicPr>
            <a:picLocks noChangeAspect="1"/>
          </p:cNvPicPr>
          <p:nvPr/>
        </p:nvPicPr>
        <p:blipFill>
          <a:blip r:embed="rId2"/>
          <a:stretch>
            <a:fillRect/>
          </a:stretch>
        </p:blipFill>
        <p:spPr>
          <a:xfrm>
            <a:off x="126125" y="260132"/>
            <a:ext cx="3350172" cy="4879428"/>
          </a:xfrm>
          <a:prstGeom prst="rect">
            <a:avLst/>
          </a:prstGeom>
        </p:spPr>
      </p:pic>
    </p:spTree>
    <p:extLst>
      <p:ext uri="{BB962C8B-B14F-4D97-AF65-F5344CB8AC3E}">
        <p14:creationId xmlns:p14="http://schemas.microsoft.com/office/powerpoint/2010/main" val="3887991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8378F6-8F88-3491-F382-187EA33A98EF}"/>
              </a:ext>
            </a:extLst>
          </p:cNvPr>
          <p:cNvSpPr txBox="1"/>
          <p:nvPr/>
        </p:nvSpPr>
        <p:spPr>
          <a:xfrm>
            <a:off x="3790604" y="124691"/>
            <a:ext cx="8121534" cy="5139869"/>
          </a:xfrm>
          <a:prstGeom prst="rect">
            <a:avLst/>
          </a:prstGeom>
          <a:noFill/>
        </p:spPr>
        <p:txBody>
          <a:bodyPr wrap="square">
            <a:spAutoFit/>
          </a:bodyPr>
          <a:lstStyle/>
          <a:p>
            <a:pPr algn="just"/>
            <a:r>
              <a:rPr lang="ru-RU" b="1" dirty="0">
                <a:solidFill>
                  <a:srgbClr val="002060"/>
                </a:solidFill>
                <a:latin typeface="Times New Roman" panose="02020603050405020304" pitchFamily="18" charset="0"/>
                <a:cs typeface="Times New Roman" panose="02020603050405020304" pitchFamily="18" charset="0"/>
              </a:rPr>
              <a:t>67.408.1(2Р)03</a:t>
            </a:r>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Назначение наказания : монография / Е. Ю. Антонова, Е. В. Благов, О. К. </a:t>
            </a:r>
            <a:r>
              <a:rPr lang="ru-RU" dirty="0" err="1">
                <a:solidFill>
                  <a:srgbClr val="002060"/>
                </a:solidFill>
                <a:latin typeface="Times New Roman" panose="02020603050405020304" pitchFamily="18" charset="0"/>
                <a:cs typeface="Times New Roman" panose="02020603050405020304" pitchFamily="18" charset="0"/>
              </a:rPr>
              <a:t>Зателепин</a:t>
            </a:r>
            <a:r>
              <a:rPr lang="ru-RU" dirty="0">
                <a:solidFill>
                  <a:srgbClr val="002060"/>
                </a:solidFill>
                <a:latin typeface="Times New Roman" panose="02020603050405020304" pitchFamily="18" charset="0"/>
                <a:cs typeface="Times New Roman" panose="02020603050405020304" pitchFamily="18" charset="0"/>
              </a:rPr>
              <a:t> [и др.] ; под ред.: Е. Н. </a:t>
            </a:r>
            <a:r>
              <a:rPr lang="ru-RU" dirty="0" err="1">
                <a:solidFill>
                  <a:srgbClr val="002060"/>
                </a:solidFill>
                <a:latin typeface="Times New Roman" panose="02020603050405020304" pitchFamily="18" charset="0"/>
                <a:cs typeface="Times New Roman" panose="02020603050405020304" pitchFamily="18" charset="0"/>
              </a:rPr>
              <a:t>Карабановой</a:t>
            </a:r>
            <a:r>
              <a:rPr lang="ru-RU" dirty="0">
                <a:solidFill>
                  <a:srgbClr val="002060"/>
                </a:solidFill>
                <a:latin typeface="Times New Roman" panose="02020603050405020304" pitchFamily="18" charset="0"/>
                <a:cs typeface="Times New Roman" panose="02020603050405020304" pitchFamily="18" charset="0"/>
              </a:rPr>
              <a:t> А. В. Наумова ; Университет прокуратуры Российской Федерации. — Москва : Городец, 2025. — 310, [2] с. — </a:t>
            </a:r>
            <a:r>
              <a:rPr lang="ru-RU" dirty="0" err="1">
                <a:solidFill>
                  <a:srgbClr val="002060"/>
                </a:solidFill>
                <a:latin typeface="Times New Roman" panose="02020603050405020304" pitchFamily="18" charset="0"/>
                <a:cs typeface="Times New Roman" panose="02020603050405020304" pitchFamily="18" charset="0"/>
              </a:rPr>
              <a:t>Библиогр</a:t>
            </a:r>
            <a:r>
              <a:rPr lang="ru-RU" dirty="0">
                <a:solidFill>
                  <a:srgbClr val="002060"/>
                </a:solidFill>
                <a:latin typeface="Times New Roman" panose="02020603050405020304" pitchFamily="18" charset="0"/>
                <a:cs typeface="Times New Roman" panose="02020603050405020304" pitchFamily="18" charset="0"/>
              </a:rPr>
              <a:t>.: с. 286—296. — Прилож.: с. 297—311. — ISBN 978-5-907982-20-8.</a:t>
            </a:r>
          </a:p>
          <a:p>
            <a:pPr algn="just"/>
            <a:endParaRPr lang="ru-RU" b="1" dirty="0">
              <a:solidFill>
                <a:srgbClr val="002060"/>
              </a:solidFill>
              <a:latin typeface="Times New Roman" panose="02020603050405020304" pitchFamily="18" charset="0"/>
              <a:cs typeface="Times New Roman" panose="02020603050405020304" pitchFamily="18" charset="0"/>
            </a:endParaRPr>
          </a:p>
          <a:p>
            <a:pPr algn="just"/>
            <a:r>
              <a:rPr lang="ru-RU" b="1" dirty="0">
                <a:solidFill>
                  <a:srgbClr val="002060"/>
                </a:solidFill>
                <a:latin typeface="Times New Roman" panose="02020603050405020304" pitchFamily="18" charset="0"/>
                <a:cs typeface="Times New Roman" panose="02020603050405020304" pitchFamily="18" charset="0"/>
              </a:rPr>
              <a:t>Экземпляры: всего 1 : ЧЗ (1).</a:t>
            </a:r>
            <a:endParaRPr lang="ru-RU" dirty="0">
              <a:solidFill>
                <a:srgbClr val="002060"/>
              </a:solidFill>
              <a:latin typeface="Times New Roman" panose="02020603050405020304" pitchFamily="18" charset="0"/>
              <a:cs typeface="Times New Roman" panose="02020603050405020304" pitchFamily="18" charset="0"/>
            </a:endParaRPr>
          </a:p>
          <a:p>
            <a:pPr algn="just"/>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	</a:t>
            </a:r>
            <a:r>
              <a:rPr lang="ru-RU" sz="1600" dirty="0">
                <a:solidFill>
                  <a:srgbClr val="002060"/>
                </a:solidFill>
                <a:latin typeface="Times New Roman" panose="02020603050405020304" pitchFamily="18" charset="0"/>
                <a:cs typeface="Times New Roman" panose="02020603050405020304" pitchFamily="18" charset="0"/>
              </a:rPr>
              <a:t>В монографии рассматривается институт назначения наказания, его теоретическое и практическое значение. Показана социальная функция института назначения наказания в новых геополитических и экономических условиях, рассмотрены общие начала назначения наказания, проблемы назначения отдельных видов наказания, учета смягчающих и отягчающих обстоятельств, применения специальных правил назначения наказания, отдельно проанализированы особенности назначения наказания по совокупности преступлений и по совокупности приговоров, а также назначения наказания несовершеннолетним осужденным. </a:t>
            </a:r>
          </a:p>
          <a:p>
            <a:pPr algn="just"/>
            <a:r>
              <a:rPr lang="ru-RU" sz="1600" dirty="0">
                <a:solidFill>
                  <a:srgbClr val="002060"/>
                </a:solidFill>
                <a:latin typeface="Times New Roman" panose="02020603050405020304" pitchFamily="18" charset="0"/>
                <a:cs typeface="Times New Roman" panose="02020603050405020304" pitchFamily="18" charset="0"/>
              </a:rPr>
              <a:t>	Законодательство приведено по состоянию на 18 июля 2024 г.</a:t>
            </a:r>
          </a:p>
          <a:p>
            <a:pPr algn="just"/>
            <a:endParaRPr lang="ru-RU" sz="2000" dirty="0">
              <a:solidFill>
                <a:srgbClr val="002060"/>
              </a:solidFill>
            </a:endParaRPr>
          </a:p>
        </p:txBody>
      </p:sp>
      <p:pic>
        <p:nvPicPr>
          <p:cNvPr id="3" name="Рисунок 2">
            <a:extLst>
              <a:ext uri="{FF2B5EF4-FFF2-40B4-BE49-F238E27FC236}">
                <a16:creationId xmlns:a16="http://schemas.microsoft.com/office/drawing/2014/main" id="{83A78894-E990-418F-F906-FD7EF9501463}"/>
              </a:ext>
            </a:extLst>
          </p:cNvPr>
          <p:cNvPicPr>
            <a:picLocks noChangeAspect="1"/>
          </p:cNvPicPr>
          <p:nvPr/>
        </p:nvPicPr>
        <p:blipFill>
          <a:blip r:embed="rId3"/>
          <a:stretch>
            <a:fillRect/>
          </a:stretch>
        </p:blipFill>
        <p:spPr>
          <a:xfrm>
            <a:off x="279862" y="181304"/>
            <a:ext cx="3346207" cy="4974020"/>
          </a:xfrm>
          <a:prstGeom prst="rect">
            <a:avLst/>
          </a:prstGeom>
        </p:spPr>
      </p:pic>
    </p:spTree>
    <p:extLst>
      <p:ext uri="{BB962C8B-B14F-4D97-AF65-F5344CB8AC3E}">
        <p14:creationId xmlns:p14="http://schemas.microsoft.com/office/powerpoint/2010/main" val="3183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8378F6-8F88-3491-F382-187EA33A98EF}"/>
              </a:ext>
            </a:extLst>
          </p:cNvPr>
          <p:cNvSpPr txBox="1"/>
          <p:nvPr/>
        </p:nvSpPr>
        <p:spPr>
          <a:xfrm>
            <a:off x="3724102" y="124691"/>
            <a:ext cx="8075033" cy="3847207"/>
          </a:xfrm>
          <a:prstGeom prst="rect">
            <a:avLst/>
          </a:prstGeom>
          <a:noFill/>
        </p:spPr>
        <p:txBody>
          <a:bodyPr wrap="square">
            <a:spAutoFit/>
          </a:bodyPr>
          <a:lstStyle/>
          <a:p>
            <a:pPr algn="just"/>
            <a:r>
              <a:rPr lang="ru-RU" b="1" dirty="0">
                <a:solidFill>
                  <a:srgbClr val="002060"/>
                </a:solidFill>
                <a:latin typeface="Times New Roman" panose="02020603050405020304" pitchFamily="18" charset="0"/>
                <a:cs typeface="Times New Roman" panose="02020603050405020304" pitchFamily="18" charset="0"/>
              </a:rPr>
              <a:t>67.411(2Р)1я43 </a:t>
            </a:r>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Научное обеспечение деятельности органов прокуратуры в 2024 году : сборник научных докладов / Университет прокуратуры Российской Федерации ; науч. ред. К. И. Амирбеков ; сост.: Е. Ю. Алтухова, Е. А. Непомнящая. — Выпуск 13. — Москва : УП РФ, 2025. — 255, [1] с. — </a:t>
            </a:r>
            <a:r>
              <a:rPr lang="ru-RU" dirty="0" err="1">
                <a:solidFill>
                  <a:srgbClr val="002060"/>
                </a:solidFill>
                <a:latin typeface="Times New Roman" panose="02020603050405020304" pitchFamily="18" charset="0"/>
                <a:cs typeface="Times New Roman" panose="02020603050405020304" pitchFamily="18" charset="0"/>
              </a:rPr>
              <a:t>Библиогр</a:t>
            </a:r>
            <a:r>
              <a:rPr lang="ru-RU" dirty="0">
                <a:solidFill>
                  <a:srgbClr val="002060"/>
                </a:solidFill>
                <a:latin typeface="Times New Roman" panose="02020603050405020304" pitchFamily="18" charset="0"/>
                <a:cs typeface="Times New Roman" panose="02020603050405020304" pitchFamily="18" charset="0"/>
              </a:rPr>
              <a:t>. в конце глав. — ISBN 978-5-94952-116-8.</a:t>
            </a:r>
          </a:p>
          <a:p>
            <a:pPr algn="just"/>
            <a:endParaRPr lang="ru-RU" b="1" dirty="0">
              <a:solidFill>
                <a:srgbClr val="002060"/>
              </a:solidFill>
              <a:latin typeface="Times New Roman" panose="02020603050405020304" pitchFamily="18" charset="0"/>
              <a:cs typeface="Times New Roman" panose="02020603050405020304" pitchFamily="18" charset="0"/>
            </a:endParaRPr>
          </a:p>
          <a:p>
            <a:pPr algn="just"/>
            <a:r>
              <a:rPr lang="ru-RU" b="1" dirty="0">
                <a:solidFill>
                  <a:srgbClr val="002060"/>
                </a:solidFill>
                <a:latin typeface="Times New Roman" panose="02020603050405020304" pitchFamily="18" charset="0"/>
                <a:cs typeface="Times New Roman" panose="02020603050405020304" pitchFamily="18" charset="0"/>
              </a:rPr>
              <a:t>Экземпляры: всего 1 : ЧЗ (1).</a:t>
            </a:r>
            <a:endParaRPr lang="ru-RU" dirty="0">
              <a:solidFill>
                <a:srgbClr val="002060"/>
              </a:solidFill>
              <a:latin typeface="Times New Roman" panose="02020603050405020304" pitchFamily="18" charset="0"/>
              <a:cs typeface="Times New Roman" panose="02020603050405020304" pitchFamily="18" charset="0"/>
            </a:endParaRPr>
          </a:p>
          <a:p>
            <a:pPr algn="just"/>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	</a:t>
            </a:r>
            <a:r>
              <a:rPr lang="ru-RU" sz="1600" dirty="0">
                <a:solidFill>
                  <a:srgbClr val="002060"/>
                </a:solidFill>
                <a:latin typeface="Times New Roman" panose="02020603050405020304" pitchFamily="18" charset="0"/>
                <a:cs typeface="Times New Roman" panose="02020603050405020304" pitchFamily="18" charset="0"/>
              </a:rPr>
              <a:t>В сборник включены научные доклады по актуальным проблемам прокурорской деятельности как вне, так и в уголовно-правовой сфере, подготовленные в Научно-исследовательском институте Университета прокуратуры Российской Федерации в 2024 г. Должности авторов и нормативные правовые акты указаны по со стоянию на момент подготовки научных докладов.</a:t>
            </a:r>
          </a:p>
        </p:txBody>
      </p:sp>
      <p:pic>
        <p:nvPicPr>
          <p:cNvPr id="3" name="Рисунок 2">
            <a:extLst>
              <a:ext uri="{FF2B5EF4-FFF2-40B4-BE49-F238E27FC236}">
                <a16:creationId xmlns:a16="http://schemas.microsoft.com/office/drawing/2014/main" id="{A05FD038-6D59-D505-B9F1-F670D046B1C5}"/>
              </a:ext>
            </a:extLst>
          </p:cNvPr>
          <p:cNvPicPr>
            <a:picLocks noChangeAspect="1"/>
          </p:cNvPicPr>
          <p:nvPr/>
        </p:nvPicPr>
        <p:blipFill>
          <a:blip r:embed="rId2"/>
          <a:stretch>
            <a:fillRect/>
          </a:stretch>
        </p:blipFill>
        <p:spPr>
          <a:xfrm>
            <a:off x="164265" y="211403"/>
            <a:ext cx="3421044" cy="4896626"/>
          </a:xfrm>
          <a:prstGeom prst="rect">
            <a:avLst/>
          </a:prstGeom>
        </p:spPr>
      </p:pic>
    </p:spTree>
    <p:extLst>
      <p:ext uri="{BB962C8B-B14F-4D97-AF65-F5344CB8AC3E}">
        <p14:creationId xmlns:p14="http://schemas.microsoft.com/office/powerpoint/2010/main" val="4208546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8378F6-8F88-3491-F382-187EA33A98EF}"/>
              </a:ext>
            </a:extLst>
          </p:cNvPr>
          <p:cNvSpPr txBox="1"/>
          <p:nvPr/>
        </p:nvSpPr>
        <p:spPr>
          <a:xfrm>
            <a:off x="3645200" y="124691"/>
            <a:ext cx="8399942" cy="3939540"/>
          </a:xfrm>
          <a:prstGeom prst="rect">
            <a:avLst/>
          </a:prstGeom>
          <a:noFill/>
        </p:spPr>
        <p:txBody>
          <a:bodyPr wrap="square">
            <a:spAutoFit/>
          </a:bodyPr>
          <a:lstStyle/>
          <a:p>
            <a:pPr algn="just"/>
            <a:r>
              <a:rPr lang="ru-RU" b="1" dirty="0">
                <a:solidFill>
                  <a:srgbClr val="002060"/>
                </a:solidFill>
                <a:latin typeface="Times New Roman" panose="02020603050405020304" pitchFamily="18" charset="0"/>
                <a:cs typeface="Times New Roman" panose="02020603050405020304" pitchFamily="18" charset="0"/>
              </a:rPr>
              <a:t>67.4я431</a:t>
            </a:r>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Организация работы по государственно-патриотическому воспитанию обучающихся (традиционные и современные формы и методы государственно-патриотического воспитания, лучшие практики) : сборник статей круглого стола, 22 апреля 2025 г., Москва / Университет прокуратуры Российской Федерации ; под общ. ред. Е. Л. Максимова. — Москва : УП РФ, 2025. — 55, [1] с.  — ISBN 978-5-94952-117-5.</a:t>
            </a:r>
          </a:p>
          <a:p>
            <a:pPr algn="just"/>
            <a:endParaRPr lang="ru-RU" b="1" dirty="0">
              <a:solidFill>
                <a:srgbClr val="002060"/>
              </a:solidFill>
              <a:latin typeface="Times New Roman" panose="02020603050405020304" pitchFamily="18" charset="0"/>
              <a:cs typeface="Times New Roman" panose="02020603050405020304" pitchFamily="18" charset="0"/>
            </a:endParaRPr>
          </a:p>
          <a:p>
            <a:pPr algn="just"/>
            <a:r>
              <a:rPr lang="ru-RU" b="1" dirty="0">
                <a:solidFill>
                  <a:srgbClr val="002060"/>
                </a:solidFill>
                <a:latin typeface="Times New Roman" panose="02020603050405020304" pitchFamily="18" charset="0"/>
                <a:cs typeface="Times New Roman" panose="02020603050405020304" pitchFamily="18" charset="0"/>
              </a:rPr>
              <a:t>Экземпляры: всего 1 : ЧЗ (</a:t>
            </a:r>
            <a:r>
              <a:rPr lang="ru-RU" b="1">
                <a:solidFill>
                  <a:srgbClr val="002060"/>
                </a:solidFill>
                <a:latin typeface="Times New Roman" panose="02020603050405020304" pitchFamily="18" charset="0"/>
                <a:cs typeface="Times New Roman" panose="02020603050405020304" pitchFamily="18" charset="0"/>
              </a:rPr>
              <a:t>1).</a:t>
            </a:r>
            <a:endParaRPr lang="ru-RU" dirty="0">
              <a:solidFill>
                <a:srgbClr val="002060"/>
              </a:solidFill>
              <a:latin typeface="Times New Roman" panose="02020603050405020304" pitchFamily="18" charset="0"/>
              <a:cs typeface="Times New Roman" panose="02020603050405020304" pitchFamily="18" charset="0"/>
            </a:endParaRPr>
          </a:p>
          <a:p>
            <a:pPr algn="just"/>
            <a:endParaRPr lang="ru-RU" dirty="0">
              <a:solidFill>
                <a:srgbClr val="002060"/>
              </a:solidFill>
              <a:latin typeface="Times New Roman" panose="02020603050405020304" pitchFamily="18" charset="0"/>
              <a:cs typeface="Times New Roman" panose="02020603050405020304" pitchFamily="18" charset="0"/>
            </a:endParaRPr>
          </a:p>
          <a:p>
            <a:pPr algn="just"/>
            <a:r>
              <a:rPr lang="ru-RU" dirty="0">
                <a:solidFill>
                  <a:srgbClr val="002060"/>
                </a:solidFill>
                <a:latin typeface="Times New Roman" panose="02020603050405020304" pitchFamily="18" charset="0"/>
                <a:cs typeface="Times New Roman" panose="02020603050405020304" pitchFamily="18" charset="0"/>
              </a:rPr>
              <a:t>	</a:t>
            </a:r>
            <a:r>
              <a:rPr lang="ru-RU" sz="1600" dirty="0">
                <a:solidFill>
                  <a:srgbClr val="002060"/>
                </a:solidFill>
                <a:latin typeface="Times New Roman" panose="02020603050405020304" pitchFamily="18" charset="0"/>
                <a:cs typeface="Times New Roman" panose="02020603050405020304" pitchFamily="18" charset="0"/>
              </a:rPr>
              <a:t>В статьях рассматриваются понятие патриотизма, его психологические аспекты, вопросы государственно-патриотического воспитания прокурорских работников и студентов, основы формирования личности будущих прокуроров.</a:t>
            </a:r>
          </a:p>
          <a:p>
            <a:pPr algn="just"/>
            <a:endParaRPr lang="ru-RU" sz="2000" dirty="0">
              <a:solidFill>
                <a:srgbClr val="002060"/>
              </a:solidFill>
            </a:endParaRPr>
          </a:p>
        </p:txBody>
      </p:sp>
      <p:pic>
        <p:nvPicPr>
          <p:cNvPr id="3" name="Рисунок 2">
            <a:extLst>
              <a:ext uri="{FF2B5EF4-FFF2-40B4-BE49-F238E27FC236}">
                <a16:creationId xmlns:a16="http://schemas.microsoft.com/office/drawing/2014/main" id="{1C88567C-6A32-C52A-EBAA-0ADCE3F67ECD}"/>
              </a:ext>
            </a:extLst>
          </p:cNvPr>
          <p:cNvPicPr>
            <a:picLocks noChangeAspect="1"/>
          </p:cNvPicPr>
          <p:nvPr/>
        </p:nvPicPr>
        <p:blipFill>
          <a:blip r:embed="rId2"/>
          <a:stretch>
            <a:fillRect/>
          </a:stretch>
        </p:blipFill>
        <p:spPr>
          <a:xfrm>
            <a:off x="146858" y="236483"/>
            <a:ext cx="3413962" cy="4981903"/>
          </a:xfrm>
          <a:prstGeom prst="rect">
            <a:avLst/>
          </a:prstGeom>
        </p:spPr>
      </p:pic>
    </p:spTree>
    <p:extLst>
      <p:ext uri="{BB962C8B-B14F-4D97-AF65-F5344CB8AC3E}">
        <p14:creationId xmlns:p14="http://schemas.microsoft.com/office/powerpoint/2010/main" val="2137988161"/>
      </p:ext>
    </p:extLst>
  </p:cSld>
  <p:clrMapOvr>
    <a:masterClrMapping/>
  </p:clrMapOvr>
</p:sld>
</file>

<file path=ppt/theme/theme1.xml><?xml version="1.0" encoding="utf-8"?>
<a:theme xmlns:a="http://schemas.openxmlformats.org/drawingml/2006/main" name="Галерея">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TM10001114[[fn=Галерея]]</Template>
  <TotalTime>1991</TotalTime>
  <Words>2608</Words>
  <Application>Microsoft Office PowerPoint</Application>
  <PresentationFormat>Широкоэкранный</PresentationFormat>
  <Paragraphs>117</Paragraphs>
  <Slides>19</Slides>
  <Notes>3</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19</vt:i4>
      </vt:variant>
    </vt:vector>
  </HeadingPairs>
  <TitlesOfParts>
    <vt:vector size="24" baseType="lpstr">
      <vt:lpstr>Arial</vt:lpstr>
      <vt:lpstr>Calibri</vt:lpstr>
      <vt:lpstr>Gill Sans MT</vt:lpstr>
      <vt:lpstr>Times New Roman</vt:lpstr>
      <vt:lpstr>Галерея</vt:lpstr>
      <vt:lpstr> Виртуальная выставка новых поступлений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a10</dc:creator>
  <cp:lastModifiedBy>a10</cp:lastModifiedBy>
  <cp:revision>205</cp:revision>
  <dcterms:created xsi:type="dcterms:W3CDTF">2024-07-15T14:02:03Z</dcterms:created>
  <dcterms:modified xsi:type="dcterms:W3CDTF">2026-01-19T08:06:23Z</dcterms:modified>
</cp:coreProperties>
</file>